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792" r:id="rId2"/>
    <p:sldId id="788" r:id="rId3"/>
    <p:sldId id="816" r:id="rId4"/>
    <p:sldId id="849" r:id="rId5"/>
    <p:sldId id="848" r:id="rId6"/>
    <p:sldId id="850" r:id="rId7"/>
    <p:sldId id="851" r:id="rId8"/>
    <p:sldId id="853" r:id="rId9"/>
    <p:sldId id="854" r:id="rId10"/>
    <p:sldId id="852" r:id="rId11"/>
    <p:sldId id="855" r:id="rId12"/>
    <p:sldId id="856" r:id="rId13"/>
    <p:sldId id="798" r:id="rId14"/>
    <p:sldId id="860" r:id="rId15"/>
    <p:sldId id="858" r:id="rId16"/>
    <p:sldId id="79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0A59"/>
    <a:srgbClr val="014924"/>
    <a:srgbClr val="BFBFBF"/>
    <a:srgbClr val="E7E6E5"/>
    <a:srgbClr val="E8E8E8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5" autoAdjust="0"/>
    <p:restoredTop sz="94660"/>
  </p:normalViewPr>
  <p:slideViewPr>
    <p:cSldViewPr snapToGrid="0" showGuides="1">
      <p:cViewPr>
        <p:scale>
          <a:sx n="58" d="100"/>
          <a:sy n="58" d="100"/>
        </p:scale>
        <p:origin x="1552" y="7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25" d="100"/>
        <a:sy n="125" d="100"/>
      </p:scale>
      <p:origin x="0" y="-15210"/>
    </p:cViewPr>
  </p:sorterViewPr>
  <p:notesViewPr>
    <p:cSldViewPr snapToGrid="0" showGuides="1">
      <p:cViewPr varScale="1">
        <p:scale>
          <a:sx n="81" d="100"/>
          <a:sy n="81" d="100"/>
        </p:scale>
        <p:origin x="29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25967F4-0A90-C6D8-C7A7-0E38B6F52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74DFC6-9048-2D48-A855-887231D3ED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CF01E-7679-46AD-BD36-A23A11BF84AB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F628A2-7DB7-02A6-E4ED-3864EE6388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3F8F10-CB95-61E6-00F0-699C2549E7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35F92-EA63-496E-83CB-B20A02D63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2114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23912-F76B-44AA-AEEC-D62510CEF69C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025F4-21EF-435D-81ED-3E98BA65D9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08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025F4-21EF-435D-81ED-3E98BA65D9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49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025F4-21EF-435D-81ED-3E98BA65D9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8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025F4-21EF-435D-81ED-3E98BA65D94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8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025F4-21EF-435D-81ED-3E98BA65D9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26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025F4-21EF-435D-81ED-3E98BA65D9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55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1AF8F62-9338-ADC9-E496-DF52A93E80BB}"/>
              </a:ext>
            </a:extLst>
          </p:cNvPr>
          <p:cNvSpPr/>
          <p:nvPr userDrawn="1"/>
        </p:nvSpPr>
        <p:spPr>
          <a:xfrm flipH="1" flipV="1">
            <a:off x="0" y="10"/>
            <a:ext cx="10005780" cy="6857990"/>
          </a:xfrm>
          <a:custGeom>
            <a:avLst/>
            <a:gdLst>
              <a:gd name="connsiteX0" fmla="*/ 3308768 w 9138068"/>
              <a:gd name="connsiteY0" fmla="*/ 0 h 6858000"/>
              <a:gd name="connsiteX1" fmla="*/ 9138068 w 9138068"/>
              <a:gd name="connsiteY1" fmla="*/ 0 h 6858000"/>
              <a:gd name="connsiteX2" fmla="*/ 9138068 w 9138068"/>
              <a:gd name="connsiteY2" fmla="*/ 6858000 h 6858000"/>
              <a:gd name="connsiteX3" fmla="*/ 3308768 w 9138068"/>
              <a:gd name="connsiteY3" fmla="*/ 6858000 h 6858000"/>
              <a:gd name="connsiteX4" fmla="*/ 3308768 w 9138068"/>
              <a:gd name="connsiteY4" fmla="*/ 6857995 h 6858000"/>
              <a:gd name="connsiteX5" fmla="*/ 982260 w 9138068"/>
              <a:gd name="connsiteY5" fmla="*/ 6857995 h 6858000"/>
              <a:gd name="connsiteX6" fmla="*/ 802411 w 9138068"/>
              <a:gd name="connsiteY6" fmla="*/ 6605239 h 6858000"/>
              <a:gd name="connsiteX7" fmla="*/ 0 w 9138068"/>
              <a:gd name="connsiteY7" fmla="*/ 4080042 h 6858000"/>
              <a:gd name="connsiteX8" fmla="*/ 321462 w 9138068"/>
              <a:gd name="connsiteY8" fmla="*/ 2458735 h 6858000"/>
              <a:gd name="connsiteX9" fmla="*/ 400722 w 9138068"/>
              <a:gd name="connsiteY9" fmla="*/ 2281393 h 6858000"/>
              <a:gd name="connsiteX10" fmla="*/ 400722 w 9138068"/>
              <a:gd name="connsiteY10" fmla="*/ 2281393 h 6858000"/>
              <a:gd name="connsiteX11" fmla="*/ 459054 w 9138068"/>
              <a:gd name="connsiteY11" fmla="*/ 2150882 h 6858000"/>
              <a:gd name="connsiteX12" fmla="*/ 2028512 w 9138068"/>
              <a:gd name="connsiteY12" fmla="*/ 198516 h 6858000"/>
              <a:gd name="connsiteX13" fmla="*/ 2274048 w 9138068"/>
              <a:gd name="connsiteY13" fmla="*/ 1 h 6858000"/>
              <a:gd name="connsiteX14" fmla="*/ 3308768 w 9138068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38068" h="6858000">
                <a:moveTo>
                  <a:pt x="3308768" y="0"/>
                </a:moveTo>
                <a:lnTo>
                  <a:pt x="9138068" y="0"/>
                </a:lnTo>
                <a:lnTo>
                  <a:pt x="9138068" y="6858000"/>
                </a:lnTo>
                <a:lnTo>
                  <a:pt x="3308768" y="6858000"/>
                </a:lnTo>
                <a:lnTo>
                  <a:pt x="3308768" y="6857995"/>
                </a:lnTo>
                <a:lnTo>
                  <a:pt x="982260" y="6857995"/>
                </a:lnTo>
                <a:lnTo>
                  <a:pt x="802411" y="6605239"/>
                </a:lnTo>
                <a:cubicBezTo>
                  <a:pt x="285719" y="5829095"/>
                  <a:pt x="0" y="4975768"/>
                  <a:pt x="0" y="4080042"/>
                </a:cubicBezTo>
                <a:cubicBezTo>
                  <a:pt x="0" y="3520214"/>
                  <a:pt x="111609" y="2976948"/>
                  <a:pt x="321462" y="2458735"/>
                </a:cubicBezTo>
                <a:lnTo>
                  <a:pt x="400722" y="2281393"/>
                </a:lnTo>
                <a:lnTo>
                  <a:pt x="400722" y="2281393"/>
                </a:lnTo>
                <a:lnTo>
                  <a:pt x="459054" y="2150882"/>
                </a:lnTo>
                <a:cubicBezTo>
                  <a:pt x="807114" y="1439891"/>
                  <a:pt x="1342493" y="781335"/>
                  <a:pt x="2028512" y="198516"/>
                </a:cubicBezTo>
                <a:lnTo>
                  <a:pt x="2274048" y="1"/>
                </a:lnTo>
                <a:lnTo>
                  <a:pt x="330876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E5FAD9-4A5F-CAB8-78C2-AE0DEAA276A7}"/>
              </a:ext>
            </a:extLst>
          </p:cNvPr>
          <p:cNvSpPr/>
          <p:nvPr userDrawn="1"/>
        </p:nvSpPr>
        <p:spPr>
          <a:xfrm>
            <a:off x="580638" y="1589332"/>
            <a:ext cx="149801" cy="739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矩形: 圆角 532">
            <a:extLst>
              <a:ext uri="{FF2B5EF4-FFF2-40B4-BE49-F238E27FC236}">
                <a16:creationId xmlns:a16="http://schemas.microsoft.com/office/drawing/2014/main" id="{DFCAFCF3-93F3-8413-337E-26CA813004E7}"/>
              </a:ext>
            </a:extLst>
          </p:cNvPr>
          <p:cNvSpPr/>
          <p:nvPr userDrawn="1"/>
        </p:nvSpPr>
        <p:spPr>
          <a:xfrm>
            <a:off x="653365" y="709931"/>
            <a:ext cx="10885270" cy="54381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50800" dir="42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4" name="文本框 533">
            <a:extLst>
              <a:ext uri="{FF2B5EF4-FFF2-40B4-BE49-F238E27FC236}">
                <a16:creationId xmlns:a16="http://schemas.microsoft.com/office/drawing/2014/main" id="{48CBE22C-5749-2887-AE4B-5AD633596868}"/>
              </a:ext>
            </a:extLst>
          </p:cNvPr>
          <p:cNvSpPr txBox="1"/>
          <p:nvPr userDrawn="1"/>
        </p:nvSpPr>
        <p:spPr>
          <a:xfrm>
            <a:off x="1314673" y="1449730"/>
            <a:ext cx="3376245" cy="584775"/>
          </a:xfrm>
          <a:prstGeom prst="rect">
            <a:avLst/>
          </a:prstGeom>
          <a:noFill/>
        </p:spPr>
        <p:txBody>
          <a:bodyPr vert="horz" wrap="none" lIns="0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GB" sz="32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</a:p>
        </p:txBody>
      </p:sp>
      <p:pic>
        <p:nvPicPr>
          <p:cNvPr id="535" name="logo">
            <a:extLst>
              <a:ext uri="{FF2B5EF4-FFF2-40B4-BE49-F238E27FC236}">
                <a16:creationId xmlns:a16="http://schemas.microsoft.com/office/drawing/2014/main" id="{793D2257-7A6D-2685-FBDA-1D3DF3F16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131" y="1084926"/>
            <a:ext cx="989913" cy="989913"/>
          </a:xfrm>
          <a:prstGeom prst="rect">
            <a:avLst/>
          </a:prstGeom>
        </p:spPr>
      </p:pic>
      <p:sp>
        <p:nvSpPr>
          <p:cNvPr id="537" name="title">
            <a:extLst>
              <a:ext uri="{FF2B5EF4-FFF2-40B4-BE49-F238E27FC236}">
                <a16:creationId xmlns:a16="http://schemas.microsoft.com/office/drawing/2014/main" id="{4CE16F17-7A6C-753F-148C-015FF3142B26}"/>
              </a:ext>
            </a:extLst>
          </p:cNvPr>
          <p:cNvSpPr txBox="1"/>
          <p:nvPr/>
        </p:nvSpPr>
        <p:spPr>
          <a:xfrm>
            <a:off x="653365" y="6508337"/>
            <a:ext cx="19622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南开大学 | University Name</a:t>
            </a:r>
          </a:p>
        </p:txBody>
      </p:sp>
      <p:sp>
        <p:nvSpPr>
          <p:cNvPr id="539" name="文本框 538">
            <a:extLst>
              <a:ext uri="{FF2B5EF4-FFF2-40B4-BE49-F238E27FC236}">
                <a16:creationId xmlns:a16="http://schemas.microsoft.com/office/drawing/2014/main" id="{F5B7B66D-120B-C664-65AA-827490489B03}"/>
              </a:ext>
            </a:extLst>
          </p:cNvPr>
          <p:cNvSpPr txBox="1"/>
          <p:nvPr userDrawn="1"/>
        </p:nvSpPr>
        <p:spPr>
          <a:xfrm>
            <a:off x="9903358" y="6505615"/>
            <a:ext cx="17088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www.pptgenius.com  |  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0" name="页码">
            <a:extLst>
              <a:ext uri="{FF2B5EF4-FFF2-40B4-BE49-F238E27FC236}">
                <a16:creationId xmlns:a16="http://schemas.microsoft.com/office/drawing/2014/main" id="{80F6A628-8A1A-6EA0-3B42-4AB2BC15AE60}"/>
              </a:ext>
            </a:extLst>
          </p:cNvPr>
          <p:cNvSpPr txBox="1">
            <a:spLocks/>
          </p:cNvSpPr>
          <p:nvPr userDrawn="1"/>
        </p:nvSpPr>
        <p:spPr>
          <a:xfrm>
            <a:off x="11587191" y="6505615"/>
            <a:ext cx="187552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8DBFAF-01A5-47DE-A33F-834723B47D4E}" type="slidenum">
              <a:rPr lang="ja-JP" altLang="en-US" sz="12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pPr algn="ctr"/>
              <a:t>‹#›</a:t>
            </a:fld>
            <a:endParaRPr lang="ja-JP" altLang="en-US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87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471BDC-DA4A-5F55-572D-4A424FE41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28" r="21408"/>
          <a:stretch/>
        </p:blipFill>
        <p:spPr>
          <a:xfrm flipV="1">
            <a:off x="11301" y="0"/>
            <a:ext cx="8005344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80DD5D4-54EE-53C8-89D4-CE5CC9F2439D}"/>
              </a:ext>
            </a:extLst>
          </p:cNvPr>
          <p:cNvSpPr/>
          <p:nvPr userDrawn="1"/>
        </p:nvSpPr>
        <p:spPr>
          <a:xfrm flipV="1">
            <a:off x="4093869" y="10"/>
            <a:ext cx="8098131" cy="6857990"/>
          </a:xfrm>
          <a:custGeom>
            <a:avLst/>
            <a:gdLst>
              <a:gd name="connsiteX0" fmla="*/ 3308768 w 9138068"/>
              <a:gd name="connsiteY0" fmla="*/ 0 h 6858000"/>
              <a:gd name="connsiteX1" fmla="*/ 9138068 w 9138068"/>
              <a:gd name="connsiteY1" fmla="*/ 0 h 6858000"/>
              <a:gd name="connsiteX2" fmla="*/ 9138068 w 9138068"/>
              <a:gd name="connsiteY2" fmla="*/ 6858000 h 6858000"/>
              <a:gd name="connsiteX3" fmla="*/ 3308768 w 9138068"/>
              <a:gd name="connsiteY3" fmla="*/ 6858000 h 6858000"/>
              <a:gd name="connsiteX4" fmla="*/ 3308768 w 9138068"/>
              <a:gd name="connsiteY4" fmla="*/ 6857995 h 6858000"/>
              <a:gd name="connsiteX5" fmla="*/ 982260 w 9138068"/>
              <a:gd name="connsiteY5" fmla="*/ 6857995 h 6858000"/>
              <a:gd name="connsiteX6" fmla="*/ 802411 w 9138068"/>
              <a:gd name="connsiteY6" fmla="*/ 6605239 h 6858000"/>
              <a:gd name="connsiteX7" fmla="*/ 0 w 9138068"/>
              <a:gd name="connsiteY7" fmla="*/ 4080042 h 6858000"/>
              <a:gd name="connsiteX8" fmla="*/ 321462 w 9138068"/>
              <a:gd name="connsiteY8" fmla="*/ 2458735 h 6858000"/>
              <a:gd name="connsiteX9" fmla="*/ 400722 w 9138068"/>
              <a:gd name="connsiteY9" fmla="*/ 2281393 h 6858000"/>
              <a:gd name="connsiteX10" fmla="*/ 400722 w 9138068"/>
              <a:gd name="connsiteY10" fmla="*/ 2281393 h 6858000"/>
              <a:gd name="connsiteX11" fmla="*/ 459054 w 9138068"/>
              <a:gd name="connsiteY11" fmla="*/ 2150882 h 6858000"/>
              <a:gd name="connsiteX12" fmla="*/ 2028512 w 9138068"/>
              <a:gd name="connsiteY12" fmla="*/ 198516 h 6858000"/>
              <a:gd name="connsiteX13" fmla="*/ 2274048 w 9138068"/>
              <a:gd name="connsiteY13" fmla="*/ 1 h 6858000"/>
              <a:gd name="connsiteX14" fmla="*/ 3308768 w 9138068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38068" h="6858000">
                <a:moveTo>
                  <a:pt x="3308768" y="0"/>
                </a:moveTo>
                <a:lnTo>
                  <a:pt x="9138068" y="0"/>
                </a:lnTo>
                <a:lnTo>
                  <a:pt x="9138068" y="6858000"/>
                </a:lnTo>
                <a:lnTo>
                  <a:pt x="3308768" y="6858000"/>
                </a:lnTo>
                <a:lnTo>
                  <a:pt x="3308768" y="6857995"/>
                </a:lnTo>
                <a:lnTo>
                  <a:pt x="982260" y="6857995"/>
                </a:lnTo>
                <a:lnTo>
                  <a:pt x="802411" y="6605239"/>
                </a:lnTo>
                <a:cubicBezTo>
                  <a:pt x="285719" y="5829095"/>
                  <a:pt x="0" y="4975768"/>
                  <a:pt x="0" y="4080042"/>
                </a:cubicBezTo>
                <a:cubicBezTo>
                  <a:pt x="0" y="3520214"/>
                  <a:pt x="111609" y="2976948"/>
                  <a:pt x="321462" y="2458735"/>
                </a:cubicBezTo>
                <a:lnTo>
                  <a:pt x="400722" y="2281393"/>
                </a:lnTo>
                <a:lnTo>
                  <a:pt x="400722" y="2281393"/>
                </a:lnTo>
                <a:lnTo>
                  <a:pt x="459054" y="2150882"/>
                </a:lnTo>
                <a:cubicBezTo>
                  <a:pt x="807114" y="1439891"/>
                  <a:pt x="1342493" y="781335"/>
                  <a:pt x="2028512" y="198516"/>
                </a:cubicBezTo>
                <a:lnTo>
                  <a:pt x="2274048" y="1"/>
                </a:lnTo>
                <a:lnTo>
                  <a:pt x="33087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11EF9D9-3C7A-7CEC-9EFA-5C28FCF57BDD}"/>
              </a:ext>
            </a:extLst>
          </p:cNvPr>
          <p:cNvSpPr/>
          <p:nvPr userDrawn="1"/>
        </p:nvSpPr>
        <p:spPr>
          <a:xfrm>
            <a:off x="1786216" y="1524000"/>
            <a:ext cx="240337" cy="3810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88863B7-1578-5AF2-84AB-9CB0011E1EA9}"/>
              </a:ext>
            </a:extLst>
          </p:cNvPr>
          <p:cNvSpPr/>
          <p:nvPr userDrawn="1"/>
        </p:nvSpPr>
        <p:spPr>
          <a:xfrm>
            <a:off x="1901371" y="1524000"/>
            <a:ext cx="8389258" cy="381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50800" dir="42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772D67-9ECC-2E8D-31EA-CCF57AAF4B1D}"/>
              </a:ext>
            </a:extLst>
          </p:cNvPr>
          <p:cNvSpPr txBox="1"/>
          <p:nvPr userDrawn="1"/>
        </p:nvSpPr>
        <p:spPr>
          <a:xfrm>
            <a:off x="378491" y="6508337"/>
            <a:ext cx="19622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南开大学 | University Name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ACB589-A6F7-6393-661B-BF854BEB04A4}"/>
              </a:ext>
            </a:extLst>
          </p:cNvPr>
          <p:cNvSpPr txBox="1"/>
          <p:nvPr userDrawn="1"/>
        </p:nvSpPr>
        <p:spPr>
          <a:xfrm>
            <a:off x="9903358" y="6505615"/>
            <a:ext cx="17088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www.pptgenius.com  |  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码">
            <a:extLst>
              <a:ext uri="{FF2B5EF4-FFF2-40B4-BE49-F238E27FC236}">
                <a16:creationId xmlns:a16="http://schemas.microsoft.com/office/drawing/2014/main" id="{BE94FE26-46F3-5591-C24D-86394E027B78}"/>
              </a:ext>
            </a:extLst>
          </p:cNvPr>
          <p:cNvSpPr txBox="1">
            <a:spLocks/>
          </p:cNvSpPr>
          <p:nvPr userDrawn="1"/>
        </p:nvSpPr>
        <p:spPr>
          <a:xfrm>
            <a:off x="11587191" y="6505615"/>
            <a:ext cx="187552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8DBFAF-01A5-47DE-A33F-834723B47D4E}" type="slidenum">
              <a:rPr lang="ja-JP" altLang="en-US" sz="12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pPr algn="ctr"/>
              <a:t>‹#›</a:t>
            </a:fld>
            <a:endParaRPr lang="ja-JP" altLang="en-US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0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5">
            <a:extLst>
              <a:ext uri="{FF2B5EF4-FFF2-40B4-BE49-F238E27FC236}">
                <a16:creationId xmlns:a16="http://schemas.microsoft.com/office/drawing/2014/main" id="{F492CD24-58ED-11FE-AB37-A3A63464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91" y="250254"/>
            <a:ext cx="11435018" cy="480131"/>
          </a:xfrm>
          <a:prstGeom prst="rect">
            <a:avLst/>
          </a:prstGeom>
          <a:noFill/>
        </p:spPr>
        <p:txBody>
          <a:bodyPr vert="horz" wrap="square" lIns="0" rtlCol="0">
            <a:spAutoFit/>
          </a:bodyPr>
          <a:lstStyle/>
          <a:p>
            <a:pPr marL="0" lvl="0" defTabSz="4572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92764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323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图片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>
            <a:extLst>
              <a:ext uri="{FF2B5EF4-FFF2-40B4-BE49-F238E27FC236}">
                <a16:creationId xmlns:a16="http://schemas.microsoft.com/office/drawing/2014/main" id="{535C018A-ACBB-968C-B3C9-D69975C9E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8491" y="1312240"/>
            <a:ext cx="6470571" cy="4652618"/>
          </a:xfrm>
          <a:prstGeom prst="rect">
            <a:avLst/>
          </a:prstGeom>
          <a:blipFill dpi="0" rotWithShape="1">
            <a:blip r:embed="rId2"/>
            <a:srcRect/>
            <a:tile tx="0" ty="0" sx="80000" sy="80000" flip="none" algn="ctr"/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>
                <a:noFill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37E053-5A4B-FE1D-D75F-F75BC770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094436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FA29DA2-7E8E-A88A-1827-D58DC5559D5C}"/>
              </a:ext>
            </a:extLst>
          </p:cNvPr>
          <p:cNvSpPr/>
          <p:nvPr userDrawn="1"/>
        </p:nvSpPr>
        <p:spPr>
          <a:xfrm>
            <a:off x="0" y="0"/>
            <a:ext cx="12192000" cy="1075496"/>
          </a:xfrm>
          <a:custGeom>
            <a:avLst/>
            <a:gdLst>
              <a:gd name="connsiteX0" fmla="*/ 0 w 12192000"/>
              <a:gd name="connsiteY0" fmla="*/ 0 h 1075496"/>
              <a:gd name="connsiteX1" fmla="*/ 12192000 w 12192000"/>
              <a:gd name="connsiteY1" fmla="*/ 0 h 1075496"/>
              <a:gd name="connsiteX2" fmla="*/ 12192000 w 12192000"/>
              <a:gd name="connsiteY2" fmla="*/ 1075496 h 1075496"/>
              <a:gd name="connsiteX3" fmla="*/ 11950512 w 12192000"/>
              <a:gd name="connsiteY3" fmla="*/ 1052511 h 1075496"/>
              <a:gd name="connsiteX4" fmla="*/ 6095998 w 12192000"/>
              <a:gd name="connsiteY4" fmla="*/ 793750 h 1075496"/>
              <a:gd name="connsiteX5" fmla="*/ 241485 w 12192000"/>
              <a:gd name="connsiteY5" fmla="*/ 1052511 h 1075496"/>
              <a:gd name="connsiteX6" fmla="*/ 0 w 12192000"/>
              <a:gd name="connsiteY6" fmla="*/ 1075495 h 1075496"/>
              <a:gd name="connsiteX7" fmla="*/ 0 w 12192000"/>
              <a:gd name="connsiteY7" fmla="*/ 0 h 107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75496">
                <a:moveTo>
                  <a:pt x="0" y="0"/>
                </a:moveTo>
                <a:lnTo>
                  <a:pt x="12192000" y="0"/>
                </a:lnTo>
                <a:lnTo>
                  <a:pt x="12192000" y="1075496"/>
                </a:lnTo>
                <a:lnTo>
                  <a:pt x="11950512" y="1052511"/>
                </a:lnTo>
                <a:cubicBezTo>
                  <a:pt x="10021883" y="881226"/>
                  <a:pt x="8069156" y="793750"/>
                  <a:pt x="6095998" y="793750"/>
                </a:cubicBezTo>
                <a:cubicBezTo>
                  <a:pt x="4122840" y="793750"/>
                  <a:pt x="2170114" y="881226"/>
                  <a:pt x="241485" y="1052511"/>
                </a:cubicBezTo>
                <a:lnTo>
                  <a:pt x="0" y="10754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73A95EBD-3762-C08F-372A-C6DAED382056}"/>
              </a:ext>
            </a:extLst>
          </p:cNvPr>
          <p:cNvSpPr txBox="1"/>
          <p:nvPr/>
        </p:nvSpPr>
        <p:spPr>
          <a:xfrm>
            <a:off x="378491" y="6508337"/>
            <a:ext cx="19622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南开大学 | University Name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CA70F3-FCD9-92F4-DAEE-970CE6207156}"/>
              </a:ext>
            </a:extLst>
          </p:cNvPr>
          <p:cNvSpPr txBox="1"/>
          <p:nvPr userDrawn="1"/>
        </p:nvSpPr>
        <p:spPr>
          <a:xfrm>
            <a:off x="9903358" y="6505615"/>
            <a:ext cx="17088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www.pptgenius.com  |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页码">
            <a:extLst>
              <a:ext uri="{FF2B5EF4-FFF2-40B4-BE49-F238E27FC236}">
                <a16:creationId xmlns:a16="http://schemas.microsoft.com/office/drawing/2014/main" id="{15BD0651-D5D5-FDF4-02E9-E9D8B188117D}"/>
              </a:ext>
            </a:extLst>
          </p:cNvPr>
          <p:cNvSpPr txBox="1">
            <a:spLocks/>
          </p:cNvSpPr>
          <p:nvPr userDrawn="1"/>
        </p:nvSpPr>
        <p:spPr>
          <a:xfrm>
            <a:off x="11587191" y="6505615"/>
            <a:ext cx="187552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8DBFAF-01A5-47DE-A33F-834723B47D4E}" type="slidenum">
              <a:rPr lang="ja-JP" altLang="en-US" sz="12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pPr algn="ctr"/>
              <a:t>‹#›</a:t>
            </a:fld>
            <a:endParaRPr lang="ja-JP" alt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0" name="椭圆 549">
            <a:extLst>
              <a:ext uri="{FF2B5EF4-FFF2-40B4-BE49-F238E27FC236}">
                <a16:creationId xmlns:a16="http://schemas.microsoft.com/office/drawing/2014/main" id="{98024882-E397-AAAC-1A4F-C72660079C6A}"/>
              </a:ext>
            </a:extLst>
          </p:cNvPr>
          <p:cNvSpPr/>
          <p:nvPr userDrawn="1"/>
        </p:nvSpPr>
        <p:spPr>
          <a:xfrm>
            <a:off x="11172632" y="643344"/>
            <a:ext cx="767046" cy="7670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1" name="logo">
            <a:extLst>
              <a:ext uri="{FF2B5EF4-FFF2-40B4-BE49-F238E27FC236}">
                <a16:creationId xmlns:a16="http://schemas.microsoft.com/office/drawing/2014/main" id="{6142B789-F91C-A910-7081-4B48D76357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085" y="749797"/>
            <a:ext cx="554140" cy="55414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6" name="标题占位符 15">
            <a:extLst>
              <a:ext uri="{FF2B5EF4-FFF2-40B4-BE49-F238E27FC236}">
                <a16:creationId xmlns:a16="http://schemas.microsoft.com/office/drawing/2014/main" id="{808FA10E-F2B5-B5B9-330B-6E65E5A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91" y="250254"/>
            <a:ext cx="11435018" cy="480131"/>
          </a:xfrm>
          <a:prstGeom prst="rect">
            <a:avLst/>
          </a:prstGeom>
          <a:noFill/>
        </p:spPr>
        <p:txBody>
          <a:bodyPr vert="horz" wrap="square" lIns="0" rtlCol="0">
            <a:spAutoFit/>
          </a:bodyPr>
          <a:lstStyle/>
          <a:p>
            <a:pPr marL="0" lvl="0" defTabSz="4572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01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0" r:id="rId2"/>
    <p:sldLayoutId id="2147483684" r:id="rId3"/>
    <p:sldLayoutId id="2147483673" r:id="rId4"/>
    <p:sldLayoutId id="214748368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 smtClean="0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b="1" kern="1200" dirty="0" smtClean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74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7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6.wmf"/><Relationship Id="rId17" Type="http://schemas.openxmlformats.org/officeDocument/2006/relationships/image" Target="../media/image29.png"/><Relationship Id="rId2" Type="http://schemas.openxmlformats.org/officeDocument/2006/relationships/image" Target="../media/image21.png"/><Relationship Id="rId16" Type="http://schemas.openxmlformats.org/officeDocument/2006/relationships/image" Target="../media/image28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0D7968-21A1-D4D3-AD62-60BC27FE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64352" cy="6858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C3BBCE0-BAED-81B3-E2C5-19923B42FEBD}"/>
              </a:ext>
            </a:extLst>
          </p:cNvPr>
          <p:cNvSpPr/>
          <p:nvPr/>
        </p:nvSpPr>
        <p:spPr>
          <a:xfrm flipV="1">
            <a:off x="4093869" y="10"/>
            <a:ext cx="8098131" cy="6857990"/>
          </a:xfrm>
          <a:custGeom>
            <a:avLst/>
            <a:gdLst>
              <a:gd name="connsiteX0" fmla="*/ 3308768 w 9138068"/>
              <a:gd name="connsiteY0" fmla="*/ 0 h 6858000"/>
              <a:gd name="connsiteX1" fmla="*/ 9138068 w 9138068"/>
              <a:gd name="connsiteY1" fmla="*/ 0 h 6858000"/>
              <a:gd name="connsiteX2" fmla="*/ 9138068 w 9138068"/>
              <a:gd name="connsiteY2" fmla="*/ 6858000 h 6858000"/>
              <a:gd name="connsiteX3" fmla="*/ 3308768 w 9138068"/>
              <a:gd name="connsiteY3" fmla="*/ 6858000 h 6858000"/>
              <a:gd name="connsiteX4" fmla="*/ 3308768 w 9138068"/>
              <a:gd name="connsiteY4" fmla="*/ 6857995 h 6858000"/>
              <a:gd name="connsiteX5" fmla="*/ 982260 w 9138068"/>
              <a:gd name="connsiteY5" fmla="*/ 6857995 h 6858000"/>
              <a:gd name="connsiteX6" fmla="*/ 802411 w 9138068"/>
              <a:gd name="connsiteY6" fmla="*/ 6605239 h 6858000"/>
              <a:gd name="connsiteX7" fmla="*/ 0 w 9138068"/>
              <a:gd name="connsiteY7" fmla="*/ 4080042 h 6858000"/>
              <a:gd name="connsiteX8" fmla="*/ 321462 w 9138068"/>
              <a:gd name="connsiteY8" fmla="*/ 2458735 h 6858000"/>
              <a:gd name="connsiteX9" fmla="*/ 400722 w 9138068"/>
              <a:gd name="connsiteY9" fmla="*/ 2281393 h 6858000"/>
              <a:gd name="connsiteX10" fmla="*/ 400722 w 9138068"/>
              <a:gd name="connsiteY10" fmla="*/ 2281393 h 6858000"/>
              <a:gd name="connsiteX11" fmla="*/ 459054 w 9138068"/>
              <a:gd name="connsiteY11" fmla="*/ 2150882 h 6858000"/>
              <a:gd name="connsiteX12" fmla="*/ 2028512 w 9138068"/>
              <a:gd name="connsiteY12" fmla="*/ 198516 h 6858000"/>
              <a:gd name="connsiteX13" fmla="*/ 2274048 w 9138068"/>
              <a:gd name="connsiteY13" fmla="*/ 1 h 6858000"/>
              <a:gd name="connsiteX14" fmla="*/ 3308768 w 9138068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38068" h="6858000">
                <a:moveTo>
                  <a:pt x="3308768" y="0"/>
                </a:moveTo>
                <a:lnTo>
                  <a:pt x="9138068" y="0"/>
                </a:lnTo>
                <a:lnTo>
                  <a:pt x="9138068" y="6858000"/>
                </a:lnTo>
                <a:lnTo>
                  <a:pt x="3308768" y="6858000"/>
                </a:lnTo>
                <a:lnTo>
                  <a:pt x="3308768" y="6857995"/>
                </a:lnTo>
                <a:lnTo>
                  <a:pt x="982260" y="6857995"/>
                </a:lnTo>
                <a:lnTo>
                  <a:pt x="802411" y="6605239"/>
                </a:lnTo>
                <a:cubicBezTo>
                  <a:pt x="285719" y="5829095"/>
                  <a:pt x="0" y="4975768"/>
                  <a:pt x="0" y="4080042"/>
                </a:cubicBezTo>
                <a:cubicBezTo>
                  <a:pt x="0" y="3520214"/>
                  <a:pt x="111609" y="2976948"/>
                  <a:pt x="321462" y="2458735"/>
                </a:cubicBezTo>
                <a:lnTo>
                  <a:pt x="400722" y="2281393"/>
                </a:lnTo>
                <a:lnTo>
                  <a:pt x="400722" y="2281393"/>
                </a:lnTo>
                <a:lnTo>
                  <a:pt x="459054" y="2150882"/>
                </a:lnTo>
                <a:cubicBezTo>
                  <a:pt x="807114" y="1439891"/>
                  <a:pt x="1342493" y="781335"/>
                  <a:pt x="2028512" y="198516"/>
                </a:cubicBezTo>
                <a:lnTo>
                  <a:pt x="2274048" y="1"/>
                </a:lnTo>
                <a:lnTo>
                  <a:pt x="33087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7" name="矩形: 圆角 1026">
            <a:extLst>
              <a:ext uri="{FF2B5EF4-FFF2-40B4-BE49-F238E27FC236}">
                <a16:creationId xmlns:a16="http://schemas.microsoft.com/office/drawing/2014/main" id="{0EA1CBC9-F1F6-270D-5A72-CBE87AF765D1}"/>
              </a:ext>
            </a:extLst>
          </p:cNvPr>
          <p:cNvSpPr/>
          <p:nvPr/>
        </p:nvSpPr>
        <p:spPr>
          <a:xfrm>
            <a:off x="653365" y="709931"/>
            <a:ext cx="10885270" cy="54381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50800" dir="42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school">
            <a:extLst>
              <a:ext uri="{FF2B5EF4-FFF2-40B4-BE49-F238E27FC236}">
                <a16:creationId xmlns:a16="http://schemas.microsoft.com/office/drawing/2014/main" id="{1C9C1EBD-44DB-FB23-2BA3-955A43C8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8" t="805" r="2063" b="1520"/>
          <a:stretch/>
        </p:blipFill>
        <p:spPr>
          <a:xfrm>
            <a:off x="5298325" y="709931"/>
            <a:ext cx="6240310" cy="54396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F54C2A5-168D-60FB-6E50-E42E1869D59D}"/>
              </a:ext>
            </a:extLst>
          </p:cNvPr>
          <p:cNvSpPr/>
          <p:nvPr/>
        </p:nvSpPr>
        <p:spPr>
          <a:xfrm>
            <a:off x="5283811" y="709931"/>
            <a:ext cx="5511563" cy="5439600"/>
          </a:xfrm>
          <a:prstGeom prst="rect">
            <a:avLst/>
          </a:prstGeom>
          <a:gradFill>
            <a:gsLst>
              <a:gs pos="18000">
                <a:schemeClr val="bg1"/>
              </a:gs>
              <a:gs pos="69000">
                <a:srgbClr val="FFFFFF">
                  <a:alpha val="42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DAF44B9-1ECB-3379-FDEE-EA394B4793D6}"/>
              </a:ext>
            </a:extLst>
          </p:cNvPr>
          <p:cNvSpPr txBox="1"/>
          <p:nvPr/>
        </p:nvSpPr>
        <p:spPr>
          <a:xfrm>
            <a:off x="1232194" y="3611248"/>
            <a:ext cx="7335341" cy="67710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defRPr sz="4000" b="0" i="0">
                <a:solidFill>
                  <a:srgbClr val="37415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基于示教学习的复杂场景导航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480BA4-2A9C-1558-775D-A8A1AF11CC4C}"/>
              </a:ext>
            </a:extLst>
          </p:cNvPr>
          <p:cNvSpPr txBox="1"/>
          <p:nvPr/>
        </p:nvSpPr>
        <p:spPr>
          <a:xfrm>
            <a:off x="1232194" y="2798503"/>
            <a:ext cx="4924425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defRPr sz="4000" b="0" i="0">
                <a:solidFill>
                  <a:srgbClr val="37415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机器人软件工程学结课展示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8E7CEC-AA27-4329-C5CF-219ECC76B05A}"/>
              </a:ext>
            </a:extLst>
          </p:cNvPr>
          <p:cNvSpPr txBox="1"/>
          <p:nvPr/>
        </p:nvSpPr>
        <p:spPr>
          <a:xfrm>
            <a:off x="1282202" y="5190368"/>
            <a:ext cx="6972798" cy="397279"/>
          </a:xfrm>
          <a:prstGeom prst="roundRect">
            <a:avLst>
              <a:gd name="adj" fmla="val 0"/>
            </a:avLst>
          </a:prstGeom>
          <a:noFill/>
        </p:spPr>
        <p:txBody>
          <a:bodyPr wrap="square" lIns="0" tIns="36000" rIns="108000" bIns="36000">
            <a:spAutoFit/>
          </a:bodyPr>
          <a:lstStyle>
            <a:defPPr>
              <a:defRPr lang="zh-CN"/>
            </a:defPPr>
            <a:lvl1pPr>
              <a:defRPr sz="4000" b="0" i="0">
                <a:solidFill>
                  <a:srgbClr val="37415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汇报人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: 1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组 姜雨杉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           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日期：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2024.6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pic>
        <p:nvPicPr>
          <p:cNvPr id="554" name="logo">
            <a:extLst>
              <a:ext uri="{FF2B5EF4-FFF2-40B4-BE49-F238E27FC236}">
                <a16:creationId xmlns:a16="http://schemas.microsoft.com/office/drawing/2014/main" id="{B3D271B9-71D0-ECEC-DDB2-77474A38B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02" y="1084926"/>
            <a:ext cx="989913" cy="989913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B4FC4F2-319B-1A30-3956-71E8351A0E06}"/>
              </a:ext>
            </a:extLst>
          </p:cNvPr>
          <p:cNvCxnSpPr>
            <a:cxnSpLocks/>
          </p:cNvCxnSpPr>
          <p:nvPr/>
        </p:nvCxnSpPr>
        <p:spPr>
          <a:xfrm>
            <a:off x="1232194" y="4398858"/>
            <a:ext cx="490904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35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DA3DF-5C0B-5867-E381-FC48FCC0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/>
              <a:t>实时跟踪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DAC794F-4AE0-8CDD-E5F6-83BA1EBFD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63" y="6483903"/>
            <a:ext cx="2000529" cy="24768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87B4448-F7AA-FDBD-1CB1-829B9F04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52" y="6483903"/>
            <a:ext cx="2000529" cy="247685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22B77CD2-D1BE-0878-6EBC-E327B124B47B}"/>
              </a:ext>
            </a:extLst>
          </p:cNvPr>
          <p:cNvSpPr/>
          <p:nvPr/>
        </p:nvSpPr>
        <p:spPr>
          <a:xfrm>
            <a:off x="0" y="4954444"/>
            <a:ext cx="12192000" cy="1330449"/>
          </a:xfrm>
          <a:prstGeom prst="rect">
            <a:avLst/>
          </a:prstGeom>
          <a:solidFill>
            <a:srgbClr val="790A59"/>
          </a:solidFill>
          <a:ln>
            <a:solidFill>
              <a:srgbClr val="790A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2B9EA952-8E2C-6FDF-9564-5255E04DFA18}"/>
              </a:ext>
            </a:extLst>
          </p:cNvPr>
          <p:cNvSpPr/>
          <p:nvPr/>
        </p:nvSpPr>
        <p:spPr>
          <a:xfrm>
            <a:off x="-100633" y="4730877"/>
            <a:ext cx="12554310" cy="1580067"/>
          </a:xfrm>
          <a:prstGeom prst="rect">
            <a:avLst/>
          </a:prstGeom>
          <a:noFill/>
        </p:spPr>
        <p:txBody>
          <a:bodyPr wrap="square" lIns="360000" tIns="180000" rIns="360000" bIns="18000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可实现灵活准确的</a:t>
            </a:r>
            <a:r>
              <a:rPr lang="zh-CN" altLang="en-US" sz="28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动态目标跟踪</a:t>
            </a:r>
            <a:endParaRPr lang="en-US" altLang="zh-CN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</a:t>
            </a: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弯、急转、倒退等复杂情况具有较高的</a:t>
            </a:r>
            <a:r>
              <a:rPr lang="zh-CN" altLang="en-US" sz="28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适应性、鲁棒性</a:t>
            </a:r>
            <a:endParaRPr kumimoji="0" lang="zh-CN" altLang="en-US" sz="28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6A203285-68E8-FAE5-E55A-87EC72F6C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7" y="1494367"/>
            <a:ext cx="5400000" cy="303652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49F8FB2-954B-227F-259B-C842F69DD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4367"/>
            <a:ext cx="5400000" cy="30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4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04A62-59B6-53D4-738A-409BEFAB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91" y="250254"/>
            <a:ext cx="11435018" cy="867930"/>
          </a:xfrm>
        </p:spPr>
        <p:txBody>
          <a:bodyPr/>
          <a:lstStyle/>
          <a:p>
            <a:r>
              <a:rPr lang="zh-CN" altLang="en-US" spc="300" dirty="0"/>
              <a:t>示教导航</a:t>
            </a:r>
            <a:br>
              <a:rPr lang="zh-CN" altLang="en-US" spc="300" dirty="0"/>
            </a:br>
            <a:endParaRPr lang="zh-CN" altLang="en-US" spc="300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915C84A-2BF3-426E-7DC9-6ECB55566CD4}"/>
              </a:ext>
            </a:extLst>
          </p:cNvPr>
          <p:cNvSpPr/>
          <p:nvPr/>
        </p:nvSpPr>
        <p:spPr>
          <a:xfrm>
            <a:off x="6567388" y="1363562"/>
            <a:ext cx="5253137" cy="467343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6CD9F8-B0DA-B63E-4658-BC1A7D19C67C}"/>
              </a:ext>
            </a:extLst>
          </p:cNvPr>
          <p:cNvSpPr/>
          <p:nvPr/>
        </p:nvSpPr>
        <p:spPr>
          <a:xfrm>
            <a:off x="457975" y="1363563"/>
            <a:ext cx="5253138" cy="46734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67076FE-5DA4-9724-8526-46861572A749}"/>
              </a:ext>
            </a:extLst>
          </p:cNvPr>
          <p:cNvSpPr/>
          <p:nvPr/>
        </p:nvSpPr>
        <p:spPr>
          <a:xfrm>
            <a:off x="4182938" y="1796651"/>
            <a:ext cx="3778795" cy="3778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그룹 6">
            <a:extLst>
              <a:ext uri="{FF2B5EF4-FFF2-40B4-BE49-F238E27FC236}">
                <a16:creationId xmlns:a16="http://schemas.microsoft.com/office/drawing/2014/main" id="{2393FBB6-09C0-6CFB-FD09-4B93BD202524}"/>
              </a:ext>
            </a:extLst>
          </p:cNvPr>
          <p:cNvGrpSpPr/>
          <p:nvPr/>
        </p:nvGrpSpPr>
        <p:grpSpPr>
          <a:xfrm rot="5400000">
            <a:off x="4298330" y="1690814"/>
            <a:ext cx="4531816" cy="4160538"/>
            <a:chOff x="2686170" y="1907592"/>
            <a:chExt cx="3939630" cy="3771658"/>
          </a:xfr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</p:grpSpPr>
        <p:sp>
          <p:nvSpPr>
            <p:cNvPr id="9" name="막힌 원호 7">
              <a:extLst>
                <a:ext uri="{FF2B5EF4-FFF2-40B4-BE49-F238E27FC236}">
                  <a16:creationId xmlns:a16="http://schemas.microsoft.com/office/drawing/2014/main" id="{C6D0D2F1-A002-4A2E-5AD1-A47184BF1600}"/>
                </a:ext>
              </a:extLst>
            </p:cNvPr>
            <p:cNvSpPr/>
            <p:nvPr/>
          </p:nvSpPr>
          <p:spPr>
            <a:xfrm>
              <a:off x="2686170" y="1907592"/>
              <a:ext cx="3771658" cy="3771658"/>
            </a:xfrm>
            <a:prstGeom prst="blockArc">
              <a:avLst>
                <a:gd name="adj1" fmla="val 10800000"/>
                <a:gd name="adj2" fmla="val 0"/>
                <a:gd name="adj3" fmla="val 1565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2400" b="1" spc="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이등변 삼각형 8">
              <a:extLst>
                <a:ext uri="{FF2B5EF4-FFF2-40B4-BE49-F238E27FC236}">
                  <a16:creationId xmlns:a16="http://schemas.microsoft.com/office/drawing/2014/main" id="{9D19628D-477B-FCB9-F20E-46847D27FA48}"/>
                </a:ext>
              </a:extLst>
            </p:cNvPr>
            <p:cNvSpPr/>
            <p:nvPr/>
          </p:nvSpPr>
          <p:spPr>
            <a:xfrm rot="10800000">
              <a:off x="5697125" y="3770313"/>
              <a:ext cx="928675" cy="54359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b="1" spc="600">
                <a:latin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9E0E06-7493-D50E-19F3-6342CD1597C3}"/>
              </a:ext>
            </a:extLst>
          </p:cNvPr>
          <p:cNvSpPr txBox="1"/>
          <p:nvPr/>
        </p:nvSpPr>
        <p:spPr>
          <a:xfrm rot="5400000">
            <a:off x="6534338" y="3145813"/>
            <a:ext cx="2253249" cy="1203600"/>
          </a:xfrm>
          <a:prstGeom prst="rect">
            <a:avLst/>
          </a:prstGeom>
          <a:noFill/>
        </p:spPr>
        <p:txBody>
          <a:bodyPr spcFirstLastPara="1">
            <a:prstTxWarp prst="textArchUp">
              <a:avLst/>
            </a:prstTxWarp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模仿</a:t>
            </a:r>
            <a:endParaRPr lang="ko-KR" altLang="en-US" sz="2400" b="1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6C749CF-52F1-BB38-A711-ADC13478A627}"/>
              </a:ext>
            </a:extLst>
          </p:cNvPr>
          <p:cNvSpPr txBox="1"/>
          <p:nvPr/>
        </p:nvSpPr>
        <p:spPr>
          <a:xfrm>
            <a:off x="675818" y="1376674"/>
            <a:ext cx="2278511" cy="142840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建图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使用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gmapping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建立二维环境地图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5FC8D02-D341-D91F-FCDF-602F2FD0F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t="-763" r="20068" b="3905"/>
          <a:stretch/>
        </p:blipFill>
        <p:spPr>
          <a:xfrm>
            <a:off x="4740645" y="2336328"/>
            <a:ext cx="2830166" cy="2822569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353D4B29-4EB8-42BA-3E24-857BDF5F31D5}"/>
              </a:ext>
            </a:extLst>
          </p:cNvPr>
          <p:cNvSpPr txBox="1"/>
          <p:nvPr/>
        </p:nvSpPr>
        <p:spPr>
          <a:xfrm>
            <a:off x="675818" y="3148161"/>
            <a:ext cx="2923168" cy="101290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定位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AMCL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自适应蒙特卡洛定位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64EA73E8-C3F2-8242-410E-EA66B6D3B7DC}"/>
              </a:ext>
            </a:extLst>
          </p:cNvPr>
          <p:cNvSpPr txBox="1"/>
          <p:nvPr/>
        </p:nvSpPr>
        <p:spPr>
          <a:xfrm>
            <a:off x="675817" y="4437725"/>
            <a:ext cx="3514205" cy="142840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导航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全局路径规划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实时动态避障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BC9FC23B-60F6-74C4-BBC2-FBB38C792954}"/>
              </a:ext>
            </a:extLst>
          </p:cNvPr>
          <p:cNvSpPr txBox="1"/>
          <p:nvPr/>
        </p:nvSpPr>
        <p:spPr>
          <a:xfrm>
            <a:off x="8242544" y="1659174"/>
            <a:ext cx="3452685" cy="142840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r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记录关键点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在路径关键点通过语音提示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机器人记录此关键点信息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B33153CF-8E5B-B51A-CCA3-4318A8851E5A}"/>
              </a:ext>
            </a:extLst>
          </p:cNvPr>
          <p:cNvSpPr txBox="1"/>
          <p:nvPr/>
        </p:nvSpPr>
        <p:spPr>
          <a:xfrm>
            <a:off x="8106518" y="4044981"/>
            <a:ext cx="3532150" cy="142840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r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路径模仿</a:t>
            </a: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机器人根据记忆的关键点信息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完成导航任务，实现示教路径模仿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F423099-DB31-CD4E-66FD-BDBD9008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96" y="6444309"/>
            <a:ext cx="2255671" cy="2476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5B34A10-FF0E-5A95-5634-B6ED0450E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178" y="6483903"/>
            <a:ext cx="2000529" cy="247685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85E669CA-ED4E-E014-54B7-6D4D9FA2F029}"/>
              </a:ext>
            </a:extLst>
          </p:cNvPr>
          <p:cNvGrpSpPr/>
          <p:nvPr/>
        </p:nvGrpSpPr>
        <p:grpSpPr>
          <a:xfrm>
            <a:off x="3538282" y="1382580"/>
            <a:ext cx="4345662" cy="4471030"/>
            <a:chOff x="4405993" y="1845462"/>
            <a:chExt cx="3424274" cy="3576228"/>
          </a:xfrm>
        </p:grpSpPr>
        <p:sp>
          <p:nvSpPr>
            <p:cNvPr id="11" name="이등변 삼각형 9">
              <a:extLst>
                <a:ext uri="{FF2B5EF4-FFF2-40B4-BE49-F238E27FC236}">
                  <a16:creationId xmlns:a16="http://schemas.microsoft.com/office/drawing/2014/main" id="{16B240A9-C56F-CDFD-4775-F9869AF8E1DA}"/>
                </a:ext>
              </a:extLst>
            </p:cNvPr>
            <p:cNvSpPr/>
            <p:nvPr/>
          </p:nvSpPr>
          <p:spPr>
            <a:xfrm rot="5400000">
              <a:off x="5910535" y="2020956"/>
              <a:ext cx="843228" cy="49224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b="1" spc="600">
                <a:latin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7" name="막힌 원호 5">
              <a:extLst>
                <a:ext uri="{FF2B5EF4-FFF2-40B4-BE49-F238E27FC236}">
                  <a16:creationId xmlns:a16="http://schemas.microsoft.com/office/drawing/2014/main" id="{2ECDE795-1523-2714-D193-9199116C038E}"/>
                </a:ext>
              </a:extLst>
            </p:cNvPr>
            <p:cNvSpPr/>
            <p:nvPr/>
          </p:nvSpPr>
          <p:spPr>
            <a:xfrm rot="16200000">
              <a:off x="4407062" y="1998486"/>
              <a:ext cx="3422135" cy="3424274"/>
            </a:xfrm>
            <a:prstGeom prst="blockArc">
              <a:avLst>
                <a:gd name="adj1" fmla="val 10800000"/>
                <a:gd name="adj2" fmla="val 0"/>
                <a:gd name="adj3" fmla="val 1565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2400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C98DDF-3EDB-5D98-E084-F34CC4A617F8}"/>
              </a:ext>
            </a:extLst>
          </p:cNvPr>
          <p:cNvSpPr txBox="1"/>
          <p:nvPr/>
        </p:nvSpPr>
        <p:spPr>
          <a:xfrm rot="16200000">
            <a:off x="3463397" y="3098091"/>
            <a:ext cx="2253249" cy="1203602"/>
          </a:xfrm>
          <a:prstGeom prst="rect">
            <a:avLst/>
          </a:prstGeom>
          <a:noFill/>
        </p:spPr>
        <p:txBody>
          <a:bodyPr spcFirstLastPara="1">
            <a:prstTxWarp prst="textArchUp">
              <a:avLst/>
            </a:prstTxWarp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示教</a:t>
            </a:r>
            <a:endParaRPr lang="ko-KR" altLang="en-US" sz="2400" b="1" spc="600" dirty="0">
              <a:solidFill>
                <a:schemeClr val="bg1"/>
              </a:solidFill>
              <a:latin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5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C967034-7BD6-70E1-50A0-F7BEE2741C08}"/>
              </a:ext>
            </a:extLst>
          </p:cNvPr>
          <p:cNvSpPr/>
          <p:nvPr/>
        </p:nvSpPr>
        <p:spPr>
          <a:xfrm rot="16200000">
            <a:off x="3629024" y="-3629026"/>
            <a:ext cx="4933952" cy="12192000"/>
          </a:xfrm>
          <a:custGeom>
            <a:avLst/>
            <a:gdLst>
              <a:gd name="connsiteX0" fmla="*/ 1793412 w 8877301"/>
              <a:gd name="connsiteY0" fmla="*/ 0 h 6857990"/>
              <a:gd name="connsiteX1" fmla="*/ 4842751 w 8877301"/>
              <a:gd name="connsiteY1" fmla="*/ 0 h 6857990"/>
              <a:gd name="connsiteX2" fmla="*/ 4952999 w 8877301"/>
              <a:gd name="connsiteY2" fmla="*/ 0 h 6857990"/>
              <a:gd name="connsiteX3" fmla="*/ 8877301 w 8877301"/>
              <a:gd name="connsiteY3" fmla="*/ 0 h 6857990"/>
              <a:gd name="connsiteX4" fmla="*/ 8877301 w 8877301"/>
              <a:gd name="connsiteY4" fmla="*/ 6857990 h 6857990"/>
              <a:gd name="connsiteX5" fmla="*/ 4952999 w 8877301"/>
              <a:gd name="connsiteY5" fmla="*/ 6857990 h 6857990"/>
              <a:gd name="connsiteX6" fmla="*/ 4842751 w 8877301"/>
              <a:gd name="connsiteY6" fmla="*/ 6857990 h 6857990"/>
              <a:gd name="connsiteX7" fmla="*/ 1793412 w 8877301"/>
              <a:gd name="connsiteY7" fmla="*/ 6857990 h 6857990"/>
              <a:gd name="connsiteX8" fmla="*/ 1793412 w 8877301"/>
              <a:gd name="connsiteY8" fmla="*/ 6857985 h 6857990"/>
              <a:gd name="connsiteX9" fmla="*/ 532403 w 8877301"/>
              <a:gd name="connsiteY9" fmla="*/ 6857985 h 6857990"/>
              <a:gd name="connsiteX10" fmla="*/ 434921 w 8877301"/>
              <a:gd name="connsiteY10" fmla="*/ 6605230 h 6857990"/>
              <a:gd name="connsiteX11" fmla="*/ 0 w 8877301"/>
              <a:gd name="connsiteY11" fmla="*/ 4080036 h 6857990"/>
              <a:gd name="connsiteX12" fmla="*/ 174238 w 8877301"/>
              <a:gd name="connsiteY12" fmla="*/ 2458732 h 6857990"/>
              <a:gd name="connsiteX13" fmla="*/ 217199 w 8877301"/>
              <a:gd name="connsiteY13" fmla="*/ 2281390 h 6857990"/>
              <a:gd name="connsiteX14" fmla="*/ 248816 w 8877301"/>
              <a:gd name="connsiteY14" fmla="*/ 2150879 h 6857990"/>
              <a:gd name="connsiteX15" fmla="*/ 1099490 w 8877301"/>
              <a:gd name="connsiteY15" fmla="*/ 198516 h 6857990"/>
              <a:gd name="connsiteX16" fmla="*/ 1232575 w 8877301"/>
              <a:gd name="connsiteY16" fmla="*/ 1 h 6857990"/>
              <a:gd name="connsiteX17" fmla="*/ 1793412 w 8877301"/>
              <a:gd name="connsiteY17" fmla="*/ 1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77301" h="6857990">
                <a:moveTo>
                  <a:pt x="1793412" y="0"/>
                </a:moveTo>
                <a:lnTo>
                  <a:pt x="4842751" y="0"/>
                </a:lnTo>
                <a:lnTo>
                  <a:pt x="4952999" y="0"/>
                </a:lnTo>
                <a:lnTo>
                  <a:pt x="8877301" y="0"/>
                </a:lnTo>
                <a:lnTo>
                  <a:pt x="8877301" y="6857990"/>
                </a:lnTo>
                <a:lnTo>
                  <a:pt x="4952999" y="6857990"/>
                </a:lnTo>
                <a:lnTo>
                  <a:pt x="4842751" y="6857990"/>
                </a:lnTo>
                <a:lnTo>
                  <a:pt x="1793412" y="6857990"/>
                </a:lnTo>
                <a:lnTo>
                  <a:pt x="1793412" y="6857985"/>
                </a:lnTo>
                <a:lnTo>
                  <a:pt x="532403" y="6857985"/>
                </a:lnTo>
                <a:lnTo>
                  <a:pt x="434921" y="6605230"/>
                </a:lnTo>
                <a:cubicBezTo>
                  <a:pt x="154865" y="5829087"/>
                  <a:pt x="0" y="4975761"/>
                  <a:pt x="0" y="4080036"/>
                </a:cubicBezTo>
                <a:cubicBezTo>
                  <a:pt x="0" y="3520209"/>
                  <a:pt x="60494" y="2976944"/>
                  <a:pt x="174238" y="2458732"/>
                </a:cubicBezTo>
                <a:lnTo>
                  <a:pt x="217199" y="2281390"/>
                </a:lnTo>
                <a:lnTo>
                  <a:pt x="248816" y="2150879"/>
                </a:lnTo>
                <a:cubicBezTo>
                  <a:pt x="437470" y="1439889"/>
                  <a:pt x="727655" y="781334"/>
                  <a:pt x="1099490" y="198516"/>
                </a:cubicBezTo>
                <a:lnTo>
                  <a:pt x="1232575" y="1"/>
                </a:lnTo>
                <a:lnTo>
                  <a:pt x="179341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E8A0D6A-9323-DDB4-CD74-CB4A2B25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271"/>
            <a:ext cx="12192000" cy="138349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8655F57F-676F-804A-AF49-3A231AB64459}"/>
              </a:ext>
            </a:extLst>
          </p:cNvPr>
          <p:cNvSpPr/>
          <p:nvPr/>
        </p:nvSpPr>
        <p:spPr>
          <a:xfrm>
            <a:off x="579594" y="1383486"/>
            <a:ext cx="5243236" cy="50062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50800" dir="42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0968E-D303-8AB9-C37D-E9F87E6853E4}"/>
              </a:ext>
            </a:extLst>
          </p:cNvPr>
          <p:cNvSpPr txBox="1"/>
          <p:nvPr/>
        </p:nvSpPr>
        <p:spPr>
          <a:xfrm>
            <a:off x="776679" y="1705427"/>
            <a:ext cx="4821138" cy="57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基于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YOLO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的视觉识别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32EFCE0-0F37-9521-E14E-F7DE29153311}"/>
              </a:ext>
            </a:extLst>
          </p:cNvPr>
          <p:cNvCxnSpPr>
            <a:cxnSpLocks/>
          </p:cNvCxnSpPr>
          <p:nvPr/>
        </p:nvCxnSpPr>
        <p:spPr>
          <a:xfrm>
            <a:off x="858548" y="1636681"/>
            <a:ext cx="1220418" cy="0"/>
          </a:xfrm>
          <a:prstGeom prst="line">
            <a:avLst/>
          </a:prstGeom>
          <a:ln w="508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EC948E-FC59-BFCD-4320-181F245B1A6F}"/>
              </a:ext>
            </a:extLst>
          </p:cNvPr>
          <p:cNvSpPr/>
          <p:nvPr/>
        </p:nvSpPr>
        <p:spPr>
          <a:xfrm>
            <a:off x="6323162" y="1383487"/>
            <a:ext cx="5243236" cy="50062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50800" dir="42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825BB799-382F-791E-9AA4-492C7442C954}"/>
              </a:ext>
            </a:extLst>
          </p:cNvPr>
          <p:cNvSpPr txBox="1"/>
          <p:nvPr/>
        </p:nvSpPr>
        <p:spPr>
          <a:xfrm>
            <a:off x="6540108" y="1684967"/>
            <a:ext cx="4809347" cy="57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PID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精确位置调整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30E9F7E-5F79-C15D-0769-C1FD93949A15}"/>
              </a:ext>
            </a:extLst>
          </p:cNvPr>
          <p:cNvCxnSpPr>
            <a:cxnSpLocks/>
          </p:cNvCxnSpPr>
          <p:nvPr/>
        </p:nvCxnSpPr>
        <p:spPr>
          <a:xfrm>
            <a:off x="6642016" y="1636682"/>
            <a:ext cx="1147637" cy="0"/>
          </a:xfrm>
          <a:prstGeom prst="line">
            <a:avLst/>
          </a:prstGeom>
          <a:ln w="508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">
            <a:extLst>
              <a:ext uri="{FF2B5EF4-FFF2-40B4-BE49-F238E27FC236}">
                <a16:creationId xmlns:a16="http://schemas.microsoft.com/office/drawing/2014/main" id="{CF029D78-35C5-3C2C-F069-83E4488EE817}"/>
              </a:ext>
            </a:extLst>
          </p:cNvPr>
          <p:cNvSpPr txBox="1"/>
          <p:nvPr/>
        </p:nvSpPr>
        <p:spPr>
          <a:xfrm>
            <a:off x="378491" y="6508337"/>
            <a:ext cx="19452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南开大学 |</a:t>
            </a:r>
          </a:p>
        </p:txBody>
      </p:sp>
      <p:sp>
        <p:nvSpPr>
          <p:cNvPr id="41" name="页码">
            <a:extLst>
              <a:ext uri="{FF2B5EF4-FFF2-40B4-BE49-F238E27FC236}">
                <a16:creationId xmlns:a16="http://schemas.microsoft.com/office/drawing/2014/main" id="{B277F839-0B10-AEEE-D130-203F7A36FE73}"/>
              </a:ext>
            </a:extLst>
          </p:cNvPr>
          <p:cNvSpPr txBox="1">
            <a:spLocks/>
          </p:cNvSpPr>
          <p:nvPr/>
        </p:nvSpPr>
        <p:spPr>
          <a:xfrm>
            <a:off x="11597417" y="6505615"/>
            <a:ext cx="30703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DBFAF-01A5-47DE-A33F-834723B47D4E}" type="slidenum">
              <a:rPr kumimoji="0" lang="ja-JP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21BDB7FF-BEC2-EE4E-029B-ABD472C87C12}"/>
              </a:ext>
            </a:extLst>
          </p:cNvPr>
          <p:cNvSpPr txBox="1"/>
          <p:nvPr/>
        </p:nvSpPr>
        <p:spPr>
          <a:xfrm>
            <a:off x="771653" y="2302280"/>
            <a:ext cx="4970722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使用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OpenNI2(BGR)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摄像头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获取视觉图像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  <a:p>
            <a:pPr marL="228600" marR="0" lvl="0" indent="-22860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使用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YOLOv3-tiny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实现快速而准确的目标识别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  <a:p>
            <a:pPr marL="228600" marR="0" lvl="0" indent="-22860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获得目标物体的三维位置信息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86DAB15-971D-BB3F-9AEB-E0A465D49AF7}"/>
              </a:ext>
            </a:extLst>
          </p:cNvPr>
          <p:cNvSpPr txBox="1"/>
          <p:nvPr/>
        </p:nvSpPr>
        <p:spPr>
          <a:xfrm>
            <a:off x="6523245" y="2256832"/>
            <a:ext cx="4970722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为满足后续抓取精度要求，设计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PID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控制器。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  <a:p>
            <a:pPr marL="228600" marR="0" lvl="0" indent="-22860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依据视觉信息，将机器人调整到合适位置。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2F9D1E-2C61-F3A5-6881-6CA94C916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7" y="3678860"/>
            <a:ext cx="4682090" cy="25432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E30F9A-EA25-22E7-776A-A90ABCD12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35" y="3617536"/>
            <a:ext cx="4682090" cy="26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9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04A62-59B6-53D4-738A-409BEFAB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/>
              <a:t>精确抓取</a:t>
            </a: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898D6E69-91D6-554C-40A4-5E86DA8CC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408" y="1419298"/>
            <a:ext cx="5357004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790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机械臂精确抓取到指定烧杯并递交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3E61AC5-8728-0A2C-8058-6B4D748536B7}"/>
              </a:ext>
            </a:extLst>
          </p:cNvPr>
          <p:cNvCxnSpPr>
            <a:cxnSpLocks/>
          </p:cNvCxnSpPr>
          <p:nvPr/>
        </p:nvCxnSpPr>
        <p:spPr>
          <a:xfrm>
            <a:off x="7194430" y="2067275"/>
            <a:ext cx="449436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D7F1EEA6-238F-953E-46E1-7D82610D72EE}"/>
              </a:ext>
            </a:extLst>
          </p:cNvPr>
          <p:cNvSpPr/>
          <p:nvPr/>
        </p:nvSpPr>
        <p:spPr>
          <a:xfrm>
            <a:off x="7268659" y="2336048"/>
            <a:ext cx="431894" cy="285495"/>
          </a:xfrm>
          <a:prstGeom prst="flowChartOffpageConnector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9144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3" name="Flowchart: Off-page Connector 3">
            <a:extLst>
              <a:ext uri="{FF2B5EF4-FFF2-40B4-BE49-F238E27FC236}">
                <a16:creationId xmlns:a16="http://schemas.microsoft.com/office/drawing/2014/main" id="{C0ED9D74-F501-34AF-6C49-F06CA3F72CFB}"/>
              </a:ext>
            </a:extLst>
          </p:cNvPr>
          <p:cNvSpPr/>
          <p:nvPr/>
        </p:nvSpPr>
        <p:spPr>
          <a:xfrm>
            <a:off x="7268659" y="2941187"/>
            <a:ext cx="431894" cy="285495"/>
          </a:xfrm>
          <a:prstGeom prst="flowChartOffpageConnector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9144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668C1C6E-DA9C-14EA-04AF-C57DC14EE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0553" y="2169749"/>
            <a:ext cx="4908429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准备姿态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最舒适省力</a:t>
            </a: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C89CFFCF-EF97-8ADB-110F-DBA6FCC01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0553" y="2779216"/>
            <a:ext cx="4908429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准备抓取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开爪</a:t>
            </a:r>
          </a:p>
        </p:txBody>
      </p:sp>
      <p:sp>
        <p:nvSpPr>
          <p:cNvPr id="16" name="Flowchart: Off-page Connector 3">
            <a:extLst>
              <a:ext uri="{FF2B5EF4-FFF2-40B4-BE49-F238E27FC236}">
                <a16:creationId xmlns:a16="http://schemas.microsoft.com/office/drawing/2014/main" id="{42E34840-C2B1-C6B8-2580-38BE7957FA4F}"/>
              </a:ext>
            </a:extLst>
          </p:cNvPr>
          <p:cNvSpPr/>
          <p:nvPr/>
        </p:nvSpPr>
        <p:spPr>
          <a:xfrm>
            <a:off x="7277285" y="3523851"/>
            <a:ext cx="431894" cy="285495"/>
          </a:xfrm>
          <a:prstGeom prst="flowChartOffpageConnector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9144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31">
            <a:extLst>
              <a:ext uri="{FF2B5EF4-FFF2-40B4-BE49-F238E27FC236}">
                <a16:creationId xmlns:a16="http://schemas.microsoft.com/office/drawing/2014/main" id="{006B881C-B5CC-1A35-E285-FD4BD9B4B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179" y="3361880"/>
            <a:ext cx="4908429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抓取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闭爪</a:t>
            </a:r>
          </a:p>
        </p:txBody>
      </p:sp>
      <p:sp>
        <p:nvSpPr>
          <p:cNvPr id="19" name="Flowchart: Off-page Connector 3">
            <a:extLst>
              <a:ext uri="{FF2B5EF4-FFF2-40B4-BE49-F238E27FC236}">
                <a16:creationId xmlns:a16="http://schemas.microsoft.com/office/drawing/2014/main" id="{84F418BC-792F-E2FF-C388-986C6E894D34}"/>
              </a:ext>
            </a:extLst>
          </p:cNvPr>
          <p:cNvSpPr/>
          <p:nvPr/>
        </p:nvSpPr>
        <p:spPr>
          <a:xfrm>
            <a:off x="7277285" y="4097889"/>
            <a:ext cx="431894" cy="285495"/>
          </a:xfrm>
          <a:prstGeom prst="flowChartOffpageConnector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9144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F1E5EABF-140A-3A10-FB35-EBD932799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179" y="3935918"/>
            <a:ext cx="4908429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手持物品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收回</a:t>
            </a:r>
          </a:p>
        </p:txBody>
      </p:sp>
      <p:sp>
        <p:nvSpPr>
          <p:cNvPr id="21" name="Flowchart: Off-page Connector 3">
            <a:extLst>
              <a:ext uri="{FF2B5EF4-FFF2-40B4-BE49-F238E27FC236}">
                <a16:creationId xmlns:a16="http://schemas.microsoft.com/office/drawing/2014/main" id="{F6EB2360-BE38-371A-424C-CA650E2AF49D}"/>
              </a:ext>
            </a:extLst>
          </p:cNvPr>
          <p:cNvSpPr/>
          <p:nvPr/>
        </p:nvSpPr>
        <p:spPr>
          <a:xfrm>
            <a:off x="7277285" y="4671927"/>
            <a:ext cx="431894" cy="285495"/>
          </a:xfrm>
          <a:prstGeom prst="flowChartOffpageConnector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9144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C4254360-827E-EB0E-9FC9-10E769C7C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179" y="4509956"/>
            <a:ext cx="4908429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准备递交物品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闭爪</a:t>
            </a:r>
          </a:p>
        </p:txBody>
      </p:sp>
      <p:sp>
        <p:nvSpPr>
          <p:cNvPr id="23" name="Flowchart: Off-page Connector 3">
            <a:extLst>
              <a:ext uri="{FF2B5EF4-FFF2-40B4-BE49-F238E27FC236}">
                <a16:creationId xmlns:a16="http://schemas.microsoft.com/office/drawing/2014/main" id="{04DF5159-52E6-F0B2-985A-542D55198AF2}"/>
              </a:ext>
            </a:extLst>
          </p:cNvPr>
          <p:cNvSpPr/>
          <p:nvPr/>
        </p:nvSpPr>
        <p:spPr>
          <a:xfrm>
            <a:off x="7277285" y="5281364"/>
            <a:ext cx="431894" cy="285495"/>
          </a:xfrm>
          <a:prstGeom prst="flowChartOffpageConnector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9144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5C3D6564-8E6C-2858-0643-249CE219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179" y="5119393"/>
            <a:ext cx="4908429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递交物品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开爪</a:t>
            </a:r>
          </a:p>
        </p:txBody>
      </p:sp>
      <p:sp>
        <p:nvSpPr>
          <p:cNvPr id="25" name="Flowchart: Off-page Connector 3">
            <a:extLst>
              <a:ext uri="{FF2B5EF4-FFF2-40B4-BE49-F238E27FC236}">
                <a16:creationId xmlns:a16="http://schemas.microsoft.com/office/drawing/2014/main" id="{3605F515-022C-C827-0D92-A66C8BCA6B6F}"/>
              </a:ext>
            </a:extLst>
          </p:cNvPr>
          <p:cNvSpPr/>
          <p:nvPr/>
        </p:nvSpPr>
        <p:spPr>
          <a:xfrm>
            <a:off x="7277285" y="5859446"/>
            <a:ext cx="431894" cy="285495"/>
          </a:xfrm>
          <a:prstGeom prst="flowChartOffpageConnector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9144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TextBox 31">
            <a:extLst>
              <a:ext uri="{FF2B5EF4-FFF2-40B4-BE49-F238E27FC236}">
                <a16:creationId xmlns:a16="http://schemas.microsoft.com/office/drawing/2014/main" id="{4B158D49-8722-B46C-914D-5A51E6F51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179" y="5693147"/>
            <a:ext cx="4908429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回到准备姿态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5A48487-6EF1-148C-99F9-5AF04A86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21" y="6483903"/>
            <a:ext cx="2000529" cy="24768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921061C-E86B-576B-C2BB-0DC93948B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611" y="6449308"/>
            <a:ext cx="2000529" cy="247685"/>
          </a:xfrm>
          <a:prstGeom prst="rect">
            <a:avLst/>
          </a:prstGeom>
        </p:spPr>
      </p:pic>
      <p:pic>
        <p:nvPicPr>
          <p:cNvPr id="28" name="3">
            <a:hlinkClick r:id="" action="ppaction://media"/>
            <a:extLst>
              <a:ext uri="{FF2B5EF4-FFF2-40B4-BE49-F238E27FC236}">
                <a16:creationId xmlns:a16="http://schemas.microsoft.com/office/drawing/2014/main" id="{14AF41AB-F47E-96E7-3328-9B273D7E8C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8491" y="2098285"/>
            <a:ext cx="6556724" cy="39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">
            <a:extLst>
              <a:ext uri="{FF2B5EF4-FFF2-40B4-BE49-F238E27FC236}">
                <a16:creationId xmlns:a16="http://schemas.microsoft.com/office/drawing/2014/main" id="{F99F51C0-9510-E444-6496-B18105369719}"/>
              </a:ext>
            </a:extLst>
          </p:cNvPr>
          <p:cNvSpPr txBox="1"/>
          <p:nvPr/>
        </p:nvSpPr>
        <p:spPr>
          <a:xfrm>
            <a:off x="2671588" y="2532648"/>
            <a:ext cx="1499506" cy="14037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8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12">
            <a:extLst>
              <a:ext uri="{FF2B5EF4-FFF2-40B4-BE49-F238E27FC236}">
                <a16:creationId xmlns:a16="http://schemas.microsoft.com/office/drawing/2014/main" id="{84865C42-52C6-10E5-EFE9-ADC6DE374CE6}"/>
              </a:ext>
            </a:extLst>
          </p:cNvPr>
          <p:cNvSpPr/>
          <p:nvPr/>
        </p:nvSpPr>
        <p:spPr>
          <a:xfrm>
            <a:off x="4208169" y="2731344"/>
            <a:ext cx="3005904" cy="735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90000" rIns="90000" bIns="9000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kumimoji="1" lang="zh-CN" alt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3" name="11">
            <a:extLst>
              <a:ext uri="{FF2B5EF4-FFF2-40B4-BE49-F238E27FC236}">
                <a16:creationId xmlns:a16="http://schemas.microsoft.com/office/drawing/2014/main" id="{DC632347-B5C6-B69F-9579-6D9D48415801}"/>
              </a:ext>
            </a:extLst>
          </p:cNvPr>
          <p:cNvSpPr/>
          <p:nvPr/>
        </p:nvSpPr>
        <p:spPr>
          <a:xfrm>
            <a:off x="4252912" y="3467100"/>
            <a:ext cx="5507837" cy="788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90000" rIns="90000" bIns="90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基于示教学习的复杂场景导航</a:t>
            </a:r>
          </a:p>
          <a:p>
            <a:pPr>
              <a:lnSpc>
                <a:spcPct val="130000"/>
              </a:lnSpc>
            </a:pP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5CE2EA-DA0B-18A6-6364-2A274F1F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060" y="6516138"/>
            <a:ext cx="1752845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5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C967034-7BD6-70E1-50A0-F7BEE2741C08}"/>
              </a:ext>
            </a:extLst>
          </p:cNvPr>
          <p:cNvSpPr/>
          <p:nvPr/>
        </p:nvSpPr>
        <p:spPr>
          <a:xfrm rot="16200000">
            <a:off x="3629024" y="-3629026"/>
            <a:ext cx="4933952" cy="12192000"/>
          </a:xfrm>
          <a:custGeom>
            <a:avLst/>
            <a:gdLst>
              <a:gd name="connsiteX0" fmla="*/ 1793412 w 8877301"/>
              <a:gd name="connsiteY0" fmla="*/ 0 h 6857990"/>
              <a:gd name="connsiteX1" fmla="*/ 4842751 w 8877301"/>
              <a:gd name="connsiteY1" fmla="*/ 0 h 6857990"/>
              <a:gd name="connsiteX2" fmla="*/ 4952999 w 8877301"/>
              <a:gd name="connsiteY2" fmla="*/ 0 h 6857990"/>
              <a:gd name="connsiteX3" fmla="*/ 8877301 w 8877301"/>
              <a:gd name="connsiteY3" fmla="*/ 0 h 6857990"/>
              <a:gd name="connsiteX4" fmla="*/ 8877301 w 8877301"/>
              <a:gd name="connsiteY4" fmla="*/ 6857990 h 6857990"/>
              <a:gd name="connsiteX5" fmla="*/ 4952999 w 8877301"/>
              <a:gd name="connsiteY5" fmla="*/ 6857990 h 6857990"/>
              <a:gd name="connsiteX6" fmla="*/ 4842751 w 8877301"/>
              <a:gd name="connsiteY6" fmla="*/ 6857990 h 6857990"/>
              <a:gd name="connsiteX7" fmla="*/ 1793412 w 8877301"/>
              <a:gd name="connsiteY7" fmla="*/ 6857990 h 6857990"/>
              <a:gd name="connsiteX8" fmla="*/ 1793412 w 8877301"/>
              <a:gd name="connsiteY8" fmla="*/ 6857985 h 6857990"/>
              <a:gd name="connsiteX9" fmla="*/ 532403 w 8877301"/>
              <a:gd name="connsiteY9" fmla="*/ 6857985 h 6857990"/>
              <a:gd name="connsiteX10" fmla="*/ 434921 w 8877301"/>
              <a:gd name="connsiteY10" fmla="*/ 6605230 h 6857990"/>
              <a:gd name="connsiteX11" fmla="*/ 0 w 8877301"/>
              <a:gd name="connsiteY11" fmla="*/ 4080036 h 6857990"/>
              <a:gd name="connsiteX12" fmla="*/ 174238 w 8877301"/>
              <a:gd name="connsiteY12" fmla="*/ 2458732 h 6857990"/>
              <a:gd name="connsiteX13" fmla="*/ 217199 w 8877301"/>
              <a:gd name="connsiteY13" fmla="*/ 2281390 h 6857990"/>
              <a:gd name="connsiteX14" fmla="*/ 248816 w 8877301"/>
              <a:gd name="connsiteY14" fmla="*/ 2150879 h 6857990"/>
              <a:gd name="connsiteX15" fmla="*/ 1099490 w 8877301"/>
              <a:gd name="connsiteY15" fmla="*/ 198516 h 6857990"/>
              <a:gd name="connsiteX16" fmla="*/ 1232575 w 8877301"/>
              <a:gd name="connsiteY16" fmla="*/ 1 h 6857990"/>
              <a:gd name="connsiteX17" fmla="*/ 1793412 w 8877301"/>
              <a:gd name="connsiteY17" fmla="*/ 1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77301" h="6857990">
                <a:moveTo>
                  <a:pt x="1793412" y="0"/>
                </a:moveTo>
                <a:lnTo>
                  <a:pt x="4842751" y="0"/>
                </a:lnTo>
                <a:lnTo>
                  <a:pt x="4952999" y="0"/>
                </a:lnTo>
                <a:lnTo>
                  <a:pt x="8877301" y="0"/>
                </a:lnTo>
                <a:lnTo>
                  <a:pt x="8877301" y="6857990"/>
                </a:lnTo>
                <a:lnTo>
                  <a:pt x="4952999" y="6857990"/>
                </a:lnTo>
                <a:lnTo>
                  <a:pt x="4842751" y="6857990"/>
                </a:lnTo>
                <a:lnTo>
                  <a:pt x="1793412" y="6857990"/>
                </a:lnTo>
                <a:lnTo>
                  <a:pt x="1793412" y="6857985"/>
                </a:lnTo>
                <a:lnTo>
                  <a:pt x="532403" y="6857985"/>
                </a:lnTo>
                <a:lnTo>
                  <a:pt x="434921" y="6605230"/>
                </a:lnTo>
                <a:cubicBezTo>
                  <a:pt x="154865" y="5829087"/>
                  <a:pt x="0" y="4975761"/>
                  <a:pt x="0" y="4080036"/>
                </a:cubicBezTo>
                <a:cubicBezTo>
                  <a:pt x="0" y="3520209"/>
                  <a:pt x="60494" y="2976944"/>
                  <a:pt x="174238" y="2458732"/>
                </a:cubicBezTo>
                <a:lnTo>
                  <a:pt x="217199" y="2281390"/>
                </a:lnTo>
                <a:lnTo>
                  <a:pt x="248816" y="2150879"/>
                </a:lnTo>
                <a:cubicBezTo>
                  <a:pt x="437470" y="1439889"/>
                  <a:pt x="727655" y="781334"/>
                  <a:pt x="1099490" y="198516"/>
                </a:cubicBezTo>
                <a:lnTo>
                  <a:pt x="1232575" y="1"/>
                </a:lnTo>
                <a:lnTo>
                  <a:pt x="179341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45E3417-F287-ADFC-D787-694AE4B0DB87}"/>
              </a:ext>
            </a:extLst>
          </p:cNvPr>
          <p:cNvGrpSpPr/>
          <p:nvPr/>
        </p:nvGrpSpPr>
        <p:grpSpPr>
          <a:xfrm>
            <a:off x="414295" y="1621559"/>
            <a:ext cx="3606858" cy="4382632"/>
            <a:chOff x="414295" y="1621559"/>
            <a:chExt cx="3606858" cy="438263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655F57F-676F-804A-AF49-3A231AB64459}"/>
                </a:ext>
              </a:extLst>
            </p:cNvPr>
            <p:cNvSpPr/>
            <p:nvPr/>
          </p:nvSpPr>
          <p:spPr>
            <a:xfrm>
              <a:off x="414295" y="1621559"/>
              <a:ext cx="3573807" cy="43826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dist="50800" dir="42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20968E-D303-8AB9-C37D-E9F87E6853E4}"/>
                </a:ext>
              </a:extLst>
            </p:cNvPr>
            <p:cNvSpPr txBox="1"/>
            <p:nvPr/>
          </p:nvSpPr>
          <p:spPr>
            <a:xfrm>
              <a:off x="529821" y="1956272"/>
              <a:ext cx="3491332" cy="564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模仿学习的核心概念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C0C3076C-D3FE-EB57-3B93-ACF64030581D}"/>
                </a:ext>
              </a:extLst>
            </p:cNvPr>
            <p:cNvSpPr txBox="1"/>
            <p:nvPr/>
          </p:nvSpPr>
          <p:spPr>
            <a:xfrm>
              <a:off x="584250" y="2600175"/>
              <a:ext cx="3271654" cy="3003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模仿学习通过观察和模仿人类或其他智能体的行为来学习特定任务。它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90A59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不需要智能体通过反复试验来探索环境和获得奖励，而是通过学习示范者的行为轨迹直接获取解决任务的策略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。这种方法在任务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90A59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复杂、探索代价高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或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90A59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环境不允许大量试错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时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尤为有效。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32EFCE0-0F37-9521-E14E-F7DE2915331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0" y="1899763"/>
              <a:ext cx="587171" cy="0"/>
            </a:xfrm>
            <a:prstGeom prst="line">
              <a:avLst/>
            </a:prstGeom>
            <a:ln w="508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itle">
            <a:extLst>
              <a:ext uri="{FF2B5EF4-FFF2-40B4-BE49-F238E27FC236}">
                <a16:creationId xmlns:a16="http://schemas.microsoft.com/office/drawing/2014/main" id="{CF029D78-35C5-3C2C-F069-83E4488EE817}"/>
              </a:ext>
            </a:extLst>
          </p:cNvPr>
          <p:cNvSpPr txBox="1"/>
          <p:nvPr/>
        </p:nvSpPr>
        <p:spPr>
          <a:xfrm>
            <a:off x="378491" y="6508337"/>
            <a:ext cx="19622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南开大学 | University Name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8A6A832-6AFF-C3A8-E492-ACFC66D54670}"/>
              </a:ext>
            </a:extLst>
          </p:cNvPr>
          <p:cNvSpPr txBox="1"/>
          <p:nvPr/>
        </p:nvSpPr>
        <p:spPr>
          <a:xfrm>
            <a:off x="9903358" y="6505615"/>
            <a:ext cx="17088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www.pptgenius.com  | 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页码">
            <a:extLst>
              <a:ext uri="{FF2B5EF4-FFF2-40B4-BE49-F238E27FC236}">
                <a16:creationId xmlns:a16="http://schemas.microsoft.com/office/drawing/2014/main" id="{B277F839-0B10-AEEE-D130-203F7A36FE73}"/>
              </a:ext>
            </a:extLst>
          </p:cNvPr>
          <p:cNvSpPr txBox="1">
            <a:spLocks/>
          </p:cNvSpPr>
          <p:nvPr/>
        </p:nvSpPr>
        <p:spPr>
          <a:xfrm>
            <a:off x="11638487" y="6505615"/>
            <a:ext cx="84960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DBFAF-01A5-47DE-A33F-834723B47D4E}" type="slidenum">
              <a:rPr kumimoji="0" lang="ja-JP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7DD652-37A0-473A-FB4B-DA4DB3E0D659}"/>
              </a:ext>
            </a:extLst>
          </p:cNvPr>
          <p:cNvGrpSpPr/>
          <p:nvPr/>
        </p:nvGrpSpPr>
        <p:grpSpPr>
          <a:xfrm>
            <a:off x="4319923" y="1621559"/>
            <a:ext cx="3606858" cy="4382632"/>
            <a:chOff x="4319923" y="1621559"/>
            <a:chExt cx="3606858" cy="438263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EC948E-FC59-BFCD-4320-181F245B1A6F}"/>
                </a:ext>
              </a:extLst>
            </p:cNvPr>
            <p:cNvSpPr/>
            <p:nvPr/>
          </p:nvSpPr>
          <p:spPr>
            <a:xfrm>
              <a:off x="4319923" y="1621559"/>
              <a:ext cx="3573807" cy="43826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dist="50800" dir="42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825BB799-382F-791E-9AA4-492C7442C954}"/>
                </a:ext>
              </a:extLst>
            </p:cNvPr>
            <p:cNvSpPr txBox="1"/>
            <p:nvPr/>
          </p:nvSpPr>
          <p:spPr>
            <a:xfrm>
              <a:off x="4435449" y="1956272"/>
              <a:ext cx="3491332" cy="564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项目关联</a:t>
              </a:r>
              <a:r>
                <a:rPr lang="zh-CN" altLang="en-US" sz="2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F0502020204030204"/>
                  <a:ea typeface="微软雅黑"/>
                  <a:cs typeface="+mn-ea"/>
                  <a:sym typeface="+mn-lt"/>
                </a:rPr>
                <a:t>性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30E9F7E-5F79-C15D-0769-C1FD93949A15}"/>
                </a:ext>
              </a:extLst>
            </p:cNvPr>
            <p:cNvCxnSpPr>
              <a:cxnSpLocks/>
            </p:cNvCxnSpPr>
            <p:nvPr/>
          </p:nvCxnSpPr>
          <p:spPr>
            <a:xfrm>
              <a:off x="4597788" y="1899763"/>
              <a:ext cx="587171" cy="0"/>
            </a:xfrm>
            <a:prstGeom prst="line">
              <a:avLst/>
            </a:prstGeom>
            <a:ln w="508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2FE0EB85-F1E1-5797-378D-AB02DFF284C6}"/>
                </a:ext>
              </a:extLst>
            </p:cNvPr>
            <p:cNvSpPr txBox="1"/>
            <p:nvPr/>
          </p:nvSpPr>
          <p:spPr>
            <a:xfrm>
              <a:off x="4460172" y="2600175"/>
              <a:ext cx="3271654" cy="3372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在项目中我们通过让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turtlebot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跟随人类，并记录导航过程中轨迹中的关键点，使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turtlebot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能够学习人类的导航行为。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90A59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人类示教过程实际上是示范者行为的记录和重现过程，这与模仿学习的核心理念一致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。通过模仿学习，我们能够减少机器人在导航情景中自主探索的需求，提高导航效率和安全性。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69D6FDD-46B6-14B6-84C1-713775D4AAE2}"/>
              </a:ext>
            </a:extLst>
          </p:cNvPr>
          <p:cNvGrpSpPr/>
          <p:nvPr/>
        </p:nvGrpSpPr>
        <p:grpSpPr>
          <a:xfrm>
            <a:off x="8236568" y="1621559"/>
            <a:ext cx="3606858" cy="4718614"/>
            <a:chOff x="8236568" y="1621559"/>
            <a:chExt cx="3606858" cy="4718614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F427C37A-13B2-3ACD-1CB2-DC00F6920614}"/>
                </a:ext>
              </a:extLst>
            </p:cNvPr>
            <p:cNvSpPr/>
            <p:nvPr/>
          </p:nvSpPr>
          <p:spPr>
            <a:xfrm>
              <a:off x="8236568" y="1621559"/>
              <a:ext cx="3573807" cy="43826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dist="50800" dir="42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BD99F4B2-1653-FF52-0EB9-4396452D71A2}"/>
                </a:ext>
              </a:extLst>
            </p:cNvPr>
            <p:cNvSpPr txBox="1"/>
            <p:nvPr/>
          </p:nvSpPr>
          <p:spPr>
            <a:xfrm>
              <a:off x="8352094" y="1956272"/>
              <a:ext cx="3491332" cy="564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模仿学习的未来应用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91F81DC-06A1-7095-F594-34C011D87B87}"/>
                </a:ext>
              </a:extLst>
            </p:cNvPr>
            <p:cNvCxnSpPr>
              <a:cxnSpLocks/>
            </p:cNvCxnSpPr>
            <p:nvPr/>
          </p:nvCxnSpPr>
          <p:spPr>
            <a:xfrm>
              <a:off x="8514433" y="1899763"/>
              <a:ext cx="587171" cy="0"/>
            </a:xfrm>
            <a:prstGeom prst="line">
              <a:avLst/>
            </a:prstGeom>
            <a:ln w="508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FB44434C-FBAA-BA15-68A0-A43259D6D44B}"/>
                </a:ext>
              </a:extLst>
            </p:cNvPr>
            <p:cNvSpPr txBox="1"/>
            <p:nvPr/>
          </p:nvSpPr>
          <p:spPr>
            <a:xfrm>
              <a:off x="8409313" y="2600175"/>
              <a:ext cx="3271654" cy="3739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1.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自动驾驶：模仿学习通过观察和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90A59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模仿大量人类驾驶数据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，学习如何在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90A59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复杂的交通环境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中做出正确决策。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2.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家庭服务机器人：机器人通过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90A59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模仿人类行为来完成打扫、做饭等家务活动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，使得家庭生活更加便利。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3.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医疗辅助：帮助机器人学习医生的操作技巧，用于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90A59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手术辅助、康复训练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ea"/>
                  <a:sym typeface="+mn-lt"/>
                </a:rPr>
                <a:t>等场景，提高医疗服务质量。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B94D26C7-6248-76E1-1C83-D0F75C601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36" y="-1"/>
            <a:ext cx="12240000" cy="135510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BCC05F9-B671-0A58-0900-088D1E8E1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675" y="6481271"/>
            <a:ext cx="1876842" cy="24062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49BC246-DED5-A792-4619-8DDF52C9B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04" y="6496067"/>
            <a:ext cx="1876842" cy="2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C55AA3-DC64-2245-73C2-9BB7F246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64352" cy="6858000"/>
          </a:xfrm>
          <a:prstGeom prst="rect">
            <a:avLst/>
          </a:prstGeom>
        </p:spPr>
      </p:pic>
      <p:sp>
        <p:nvSpPr>
          <p:cNvPr id="1072" name="任意多边形: 形状 1071">
            <a:extLst>
              <a:ext uri="{FF2B5EF4-FFF2-40B4-BE49-F238E27FC236}">
                <a16:creationId xmlns:a16="http://schemas.microsoft.com/office/drawing/2014/main" id="{65E68280-D084-2948-A9EB-C293A9FE4812}"/>
              </a:ext>
            </a:extLst>
          </p:cNvPr>
          <p:cNvSpPr/>
          <p:nvPr/>
        </p:nvSpPr>
        <p:spPr>
          <a:xfrm flipV="1">
            <a:off x="4093869" y="10"/>
            <a:ext cx="8098131" cy="6857990"/>
          </a:xfrm>
          <a:custGeom>
            <a:avLst/>
            <a:gdLst>
              <a:gd name="connsiteX0" fmla="*/ 3308768 w 9138068"/>
              <a:gd name="connsiteY0" fmla="*/ 0 h 6858000"/>
              <a:gd name="connsiteX1" fmla="*/ 9138068 w 9138068"/>
              <a:gd name="connsiteY1" fmla="*/ 0 h 6858000"/>
              <a:gd name="connsiteX2" fmla="*/ 9138068 w 9138068"/>
              <a:gd name="connsiteY2" fmla="*/ 6858000 h 6858000"/>
              <a:gd name="connsiteX3" fmla="*/ 3308768 w 9138068"/>
              <a:gd name="connsiteY3" fmla="*/ 6858000 h 6858000"/>
              <a:gd name="connsiteX4" fmla="*/ 3308768 w 9138068"/>
              <a:gd name="connsiteY4" fmla="*/ 6857995 h 6858000"/>
              <a:gd name="connsiteX5" fmla="*/ 982260 w 9138068"/>
              <a:gd name="connsiteY5" fmla="*/ 6857995 h 6858000"/>
              <a:gd name="connsiteX6" fmla="*/ 802411 w 9138068"/>
              <a:gd name="connsiteY6" fmla="*/ 6605239 h 6858000"/>
              <a:gd name="connsiteX7" fmla="*/ 0 w 9138068"/>
              <a:gd name="connsiteY7" fmla="*/ 4080042 h 6858000"/>
              <a:gd name="connsiteX8" fmla="*/ 321462 w 9138068"/>
              <a:gd name="connsiteY8" fmla="*/ 2458735 h 6858000"/>
              <a:gd name="connsiteX9" fmla="*/ 400722 w 9138068"/>
              <a:gd name="connsiteY9" fmla="*/ 2281393 h 6858000"/>
              <a:gd name="connsiteX10" fmla="*/ 400722 w 9138068"/>
              <a:gd name="connsiteY10" fmla="*/ 2281393 h 6858000"/>
              <a:gd name="connsiteX11" fmla="*/ 459054 w 9138068"/>
              <a:gd name="connsiteY11" fmla="*/ 2150882 h 6858000"/>
              <a:gd name="connsiteX12" fmla="*/ 2028512 w 9138068"/>
              <a:gd name="connsiteY12" fmla="*/ 198516 h 6858000"/>
              <a:gd name="connsiteX13" fmla="*/ 2274048 w 9138068"/>
              <a:gd name="connsiteY13" fmla="*/ 1 h 6858000"/>
              <a:gd name="connsiteX14" fmla="*/ 3308768 w 9138068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38068" h="6858000">
                <a:moveTo>
                  <a:pt x="3308768" y="0"/>
                </a:moveTo>
                <a:lnTo>
                  <a:pt x="9138068" y="0"/>
                </a:lnTo>
                <a:lnTo>
                  <a:pt x="9138068" y="6858000"/>
                </a:lnTo>
                <a:lnTo>
                  <a:pt x="3308768" y="6858000"/>
                </a:lnTo>
                <a:lnTo>
                  <a:pt x="3308768" y="6857995"/>
                </a:lnTo>
                <a:lnTo>
                  <a:pt x="982260" y="6857995"/>
                </a:lnTo>
                <a:lnTo>
                  <a:pt x="802411" y="6605239"/>
                </a:lnTo>
                <a:cubicBezTo>
                  <a:pt x="285719" y="5829095"/>
                  <a:pt x="0" y="4975768"/>
                  <a:pt x="0" y="4080042"/>
                </a:cubicBezTo>
                <a:cubicBezTo>
                  <a:pt x="0" y="3520214"/>
                  <a:pt x="111609" y="2976948"/>
                  <a:pt x="321462" y="2458735"/>
                </a:cubicBezTo>
                <a:lnTo>
                  <a:pt x="400722" y="2281393"/>
                </a:lnTo>
                <a:lnTo>
                  <a:pt x="400722" y="2281393"/>
                </a:lnTo>
                <a:lnTo>
                  <a:pt x="459054" y="2150882"/>
                </a:lnTo>
                <a:cubicBezTo>
                  <a:pt x="807114" y="1439891"/>
                  <a:pt x="1342493" y="781335"/>
                  <a:pt x="2028512" y="198516"/>
                </a:cubicBezTo>
                <a:lnTo>
                  <a:pt x="2274048" y="1"/>
                </a:lnTo>
                <a:lnTo>
                  <a:pt x="33087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74" name="文本框 1073">
            <a:extLst>
              <a:ext uri="{FF2B5EF4-FFF2-40B4-BE49-F238E27FC236}">
                <a16:creationId xmlns:a16="http://schemas.microsoft.com/office/drawing/2014/main" id="{19247920-7842-F97C-B608-5F1366716880}"/>
              </a:ext>
            </a:extLst>
          </p:cNvPr>
          <p:cNvSpPr txBox="1"/>
          <p:nvPr/>
        </p:nvSpPr>
        <p:spPr>
          <a:xfrm>
            <a:off x="9799248" y="6339804"/>
            <a:ext cx="17393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www.pptgenius.com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243834A-1EF0-CF47-4304-A7355CA17C1B}"/>
              </a:ext>
            </a:extLst>
          </p:cNvPr>
          <p:cNvSpPr/>
          <p:nvPr/>
        </p:nvSpPr>
        <p:spPr>
          <a:xfrm>
            <a:off x="653365" y="709931"/>
            <a:ext cx="10885270" cy="54381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50800" dir="42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school">
            <a:extLst>
              <a:ext uri="{FF2B5EF4-FFF2-40B4-BE49-F238E27FC236}">
                <a16:creationId xmlns:a16="http://schemas.microsoft.com/office/drawing/2014/main" id="{EF73A54F-99D2-5CB2-B94F-55242C486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8" t="805" r="2063" b="1520"/>
          <a:stretch/>
        </p:blipFill>
        <p:spPr>
          <a:xfrm>
            <a:off x="5298325" y="709931"/>
            <a:ext cx="6240310" cy="54396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F54C2A5-168D-60FB-6E50-E42E1869D59D}"/>
              </a:ext>
            </a:extLst>
          </p:cNvPr>
          <p:cNvSpPr/>
          <p:nvPr/>
        </p:nvSpPr>
        <p:spPr>
          <a:xfrm>
            <a:off x="5283811" y="709931"/>
            <a:ext cx="5511563" cy="5439600"/>
          </a:xfrm>
          <a:prstGeom prst="rect">
            <a:avLst/>
          </a:prstGeom>
          <a:gradFill>
            <a:gsLst>
              <a:gs pos="18000">
                <a:schemeClr val="bg1"/>
              </a:gs>
              <a:gs pos="69000">
                <a:srgbClr val="FFFFFF">
                  <a:alpha val="42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4" name="logo">
            <a:extLst>
              <a:ext uri="{FF2B5EF4-FFF2-40B4-BE49-F238E27FC236}">
                <a16:creationId xmlns:a16="http://schemas.microsoft.com/office/drawing/2014/main" id="{B3D271B9-71D0-ECEC-DDB2-77474A38B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02" y="1084926"/>
            <a:ext cx="989913" cy="989913"/>
          </a:xfrm>
          <a:prstGeom prst="rect">
            <a:avLst/>
          </a:prstGeom>
        </p:spPr>
      </p:pic>
      <p:sp>
        <p:nvSpPr>
          <p:cNvPr id="1075" name="文本框 1074">
            <a:extLst>
              <a:ext uri="{FF2B5EF4-FFF2-40B4-BE49-F238E27FC236}">
                <a16:creationId xmlns:a16="http://schemas.microsoft.com/office/drawing/2014/main" id="{902779AF-06AF-79D3-1B5D-32766E42CFBE}"/>
              </a:ext>
            </a:extLst>
          </p:cNvPr>
          <p:cNvSpPr txBox="1"/>
          <p:nvPr/>
        </p:nvSpPr>
        <p:spPr>
          <a:xfrm>
            <a:off x="1282202" y="3766468"/>
            <a:ext cx="4847481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defRPr sz="4000" b="0" i="0">
                <a:solidFill>
                  <a:srgbClr val="37415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感谢您的聆听！</a:t>
            </a:r>
          </a:p>
        </p:txBody>
      </p:sp>
      <p:sp>
        <p:nvSpPr>
          <p:cNvPr id="1078" name="title">
            <a:extLst>
              <a:ext uri="{FF2B5EF4-FFF2-40B4-BE49-F238E27FC236}">
                <a16:creationId xmlns:a16="http://schemas.microsoft.com/office/drawing/2014/main" id="{83D56E15-2DAA-8675-366F-0BFC3F1863C9}"/>
              </a:ext>
            </a:extLst>
          </p:cNvPr>
          <p:cNvSpPr txBox="1"/>
          <p:nvPr/>
        </p:nvSpPr>
        <p:spPr>
          <a:xfrm>
            <a:off x="1282202" y="5014587"/>
            <a:ext cx="5991484" cy="307777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>
            <a:defPPr>
              <a:defRPr lang="en-US"/>
            </a:defPPr>
            <a:lvl1pPr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A2359768-9BDC-F1FB-2EB2-A2AE8A820023}"/>
              </a:ext>
            </a:extLst>
          </p:cNvPr>
          <p:cNvCxnSpPr>
            <a:cxnSpLocks/>
          </p:cNvCxnSpPr>
          <p:nvPr/>
        </p:nvCxnSpPr>
        <p:spPr>
          <a:xfrm>
            <a:off x="1282202" y="4822887"/>
            <a:ext cx="430579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A57CB75-513E-9DCC-EC0B-3D578C8EDD4F}"/>
              </a:ext>
            </a:extLst>
          </p:cNvPr>
          <p:cNvSpPr txBox="1"/>
          <p:nvPr/>
        </p:nvSpPr>
        <p:spPr>
          <a:xfrm>
            <a:off x="1282202" y="3027799"/>
            <a:ext cx="4924425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defRPr sz="4000" b="0" i="0">
                <a:solidFill>
                  <a:srgbClr val="37415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机器人软件工程学结课展示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C0C6D-80F7-1C61-F643-E92F28181535}"/>
              </a:ext>
            </a:extLst>
          </p:cNvPr>
          <p:cNvSpPr txBox="1"/>
          <p:nvPr/>
        </p:nvSpPr>
        <p:spPr>
          <a:xfrm>
            <a:off x="1282202" y="5168475"/>
            <a:ext cx="6972798" cy="397279"/>
          </a:xfrm>
          <a:prstGeom prst="roundRect">
            <a:avLst>
              <a:gd name="adj" fmla="val 0"/>
            </a:avLst>
          </a:prstGeom>
          <a:noFill/>
        </p:spPr>
        <p:txBody>
          <a:bodyPr wrap="square" lIns="0" tIns="36000" rIns="108000" bIns="36000">
            <a:spAutoFit/>
          </a:bodyPr>
          <a:lstStyle>
            <a:defPPr>
              <a:defRPr lang="zh-CN"/>
            </a:defPPr>
            <a:lvl1pPr>
              <a:defRPr sz="4000" b="0" i="0">
                <a:solidFill>
                  <a:srgbClr val="37415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汇报人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: 1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组 姜雨杉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           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日期：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2024.6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CE2AA2-A0D8-4F91-B051-55BFF1A30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94" y="6316016"/>
            <a:ext cx="1876842" cy="2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8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9B53D196-B5FF-9FCD-DBD0-CDA1734EE457}"/>
              </a:ext>
            </a:extLst>
          </p:cNvPr>
          <p:cNvSpPr/>
          <p:nvPr/>
        </p:nvSpPr>
        <p:spPr>
          <a:xfrm>
            <a:off x="1314674" y="2450366"/>
            <a:ext cx="6912426" cy="660144"/>
          </a:xfrm>
          <a:prstGeom prst="rect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44000" bIns="144000" rtlCol="0" anchor="ctr">
            <a:spAutoFit/>
          </a:bodyPr>
          <a:lstStyle/>
          <a:p>
            <a:pPr marL="360000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任务简介</a:t>
            </a:r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77BECD-64F0-F516-5838-030B5E9521F8}"/>
              </a:ext>
            </a:extLst>
          </p:cNvPr>
          <p:cNvSpPr/>
          <p:nvPr/>
        </p:nvSpPr>
        <p:spPr>
          <a:xfrm>
            <a:off x="1440995" y="2592524"/>
            <a:ext cx="387482" cy="387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D49380-C5B2-3A9A-7609-53B2077B50A5}"/>
              </a:ext>
            </a:extLst>
          </p:cNvPr>
          <p:cNvSpPr/>
          <p:nvPr/>
        </p:nvSpPr>
        <p:spPr>
          <a:xfrm>
            <a:off x="1314674" y="3220448"/>
            <a:ext cx="6912426" cy="660144"/>
          </a:xfrm>
          <a:prstGeom prst="rect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44000" bIns="144000" rtlCol="0" anchor="ctr">
            <a:spAutoFit/>
          </a:bodyPr>
          <a:lstStyle/>
          <a:p>
            <a:pPr marL="360000"/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B3CCED4-355B-4E27-D59C-5C16C66BB1F3}"/>
              </a:ext>
            </a:extLst>
          </p:cNvPr>
          <p:cNvSpPr/>
          <p:nvPr/>
        </p:nvSpPr>
        <p:spPr>
          <a:xfrm>
            <a:off x="1440995" y="3362606"/>
            <a:ext cx="387482" cy="387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A6B1EA-8222-EA8C-1F9D-7C26A37806AB}"/>
              </a:ext>
            </a:extLst>
          </p:cNvPr>
          <p:cNvSpPr/>
          <p:nvPr/>
        </p:nvSpPr>
        <p:spPr>
          <a:xfrm>
            <a:off x="1314674" y="3977830"/>
            <a:ext cx="6912426" cy="660144"/>
          </a:xfrm>
          <a:prstGeom prst="rect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44000" bIns="144000" rtlCol="0" anchor="ctr">
            <a:spAutoFit/>
          </a:bodyPr>
          <a:lstStyle/>
          <a:p>
            <a:pPr marL="360000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未来展望</a:t>
            </a:r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7E5D1D-4511-8C10-9C00-668652C55211}"/>
              </a:ext>
            </a:extLst>
          </p:cNvPr>
          <p:cNvSpPr/>
          <p:nvPr/>
        </p:nvSpPr>
        <p:spPr>
          <a:xfrm>
            <a:off x="1440995" y="4119988"/>
            <a:ext cx="387482" cy="387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4DF24F-0C07-C4BC-96AA-0359748F721A}"/>
              </a:ext>
            </a:extLst>
          </p:cNvPr>
          <p:cNvSpPr/>
          <p:nvPr/>
        </p:nvSpPr>
        <p:spPr>
          <a:xfrm>
            <a:off x="1314674" y="4767587"/>
            <a:ext cx="6912426" cy="660144"/>
          </a:xfrm>
          <a:prstGeom prst="rect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44000" bIns="144000" rtlCol="0" anchor="ctr">
            <a:spAutoFit/>
          </a:bodyPr>
          <a:lstStyle/>
          <a:p>
            <a:pPr marL="360000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效果演示</a:t>
            </a:r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F82BCE-F100-B91D-DABB-1133FAA54194}"/>
              </a:ext>
            </a:extLst>
          </p:cNvPr>
          <p:cNvSpPr/>
          <p:nvPr/>
        </p:nvSpPr>
        <p:spPr>
          <a:xfrm>
            <a:off x="1440995" y="4909745"/>
            <a:ext cx="387482" cy="387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5438F8-A7CF-8975-9DF9-50DDA0549243}"/>
              </a:ext>
            </a:extLst>
          </p:cNvPr>
          <p:cNvSpPr txBox="1"/>
          <p:nvPr/>
        </p:nvSpPr>
        <p:spPr>
          <a:xfrm>
            <a:off x="1576983" y="3362606"/>
            <a:ext cx="6097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技术路线</a:t>
            </a:r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50DC23-4728-C1EB-2705-B1CF2FB5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060" y="6516138"/>
            <a:ext cx="1752845" cy="2857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7AE66B-A926-D91A-1A03-14689877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865" y="6506798"/>
            <a:ext cx="2000529" cy="2476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436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">
            <a:extLst>
              <a:ext uri="{FF2B5EF4-FFF2-40B4-BE49-F238E27FC236}">
                <a16:creationId xmlns:a16="http://schemas.microsoft.com/office/drawing/2014/main" id="{F99F51C0-9510-E444-6496-B18105369719}"/>
              </a:ext>
            </a:extLst>
          </p:cNvPr>
          <p:cNvSpPr txBox="1"/>
          <p:nvPr/>
        </p:nvSpPr>
        <p:spPr>
          <a:xfrm>
            <a:off x="2671588" y="2532648"/>
            <a:ext cx="1499506" cy="14037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8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12">
            <a:extLst>
              <a:ext uri="{FF2B5EF4-FFF2-40B4-BE49-F238E27FC236}">
                <a16:creationId xmlns:a16="http://schemas.microsoft.com/office/drawing/2014/main" id="{84865C42-52C6-10E5-EFE9-ADC6DE374CE6}"/>
              </a:ext>
            </a:extLst>
          </p:cNvPr>
          <p:cNvSpPr/>
          <p:nvPr/>
        </p:nvSpPr>
        <p:spPr>
          <a:xfrm>
            <a:off x="4208169" y="2731344"/>
            <a:ext cx="3005904" cy="735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90000" rIns="90000" bIns="9000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kumimoji="1" lang="zh-CN" alt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任务简介</a:t>
            </a:r>
            <a:endParaRPr kumimoji="1" lang="en-US" altLang="zh-CN" sz="3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11">
            <a:extLst>
              <a:ext uri="{FF2B5EF4-FFF2-40B4-BE49-F238E27FC236}">
                <a16:creationId xmlns:a16="http://schemas.microsoft.com/office/drawing/2014/main" id="{DC632347-B5C6-B69F-9579-6D9D48415801}"/>
              </a:ext>
            </a:extLst>
          </p:cNvPr>
          <p:cNvSpPr/>
          <p:nvPr/>
        </p:nvSpPr>
        <p:spPr>
          <a:xfrm>
            <a:off x="4252912" y="3467100"/>
            <a:ext cx="5507837" cy="468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90000" rIns="90000" bIns="90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简要介绍设计思路亮点与任务实现流程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0F7089-B3E3-8C0C-A46B-34BE1150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50" y="6478101"/>
            <a:ext cx="1943371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7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04A62-59B6-53D4-738A-409BEFAB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/>
              <a:t>思路亮点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2568133-375A-EDE3-8057-DB6B8BCC0290}"/>
              </a:ext>
            </a:extLst>
          </p:cNvPr>
          <p:cNvGrpSpPr/>
          <p:nvPr/>
        </p:nvGrpSpPr>
        <p:grpSpPr>
          <a:xfrm>
            <a:off x="247534" y="985138"/>
            <a:ext cx="6784777" cy="3353948"/>
            <a:chOff x="247534" y="824497"/>
            <a:chExt cx="6784777" cy="3353948"/>
          </a:xfrm>
        </p:grpSpPr>
        <p:pic>
          <p:nvPicPr>
            <p:cNvPr id="63" name="Picture 2" descr="Ubuntu20.04下Turtlebot3机器人仿真_turtlebot3功能包-CSDN博客">
              <a:extLst>
                <a:ext uri="{FF2B5EF4-FFF2-40B4-BE49-F238E27FC236}">
                  <a16:creationId xmlns:a16="http://schemas.microsoft.com/office/drawing/2014/main" id="{1E8D3648-DCF9-5591-3B97-A9CF9F4DA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34" y="2793735"/>
              <a:ext cx="1384710" cy="1384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2296552-2D9E-71EA-8149-F1364F08A85C}"/>
                </a:ext>
              </a:extLst>
            </p:cNvPr>
            <p:cNvSpPr/>
            <p:nvPr/>
          </p:nvSpPr>
          <p:spPr>
            <a:xfrm rot="21340877">
              <a:off x="1221379" y="1275526"/>
              <a:ext cx="5243512" cy="2357778"/>
            </a:xfrm>
            <a:custGeom>
              <a:avLst/>
              <a:gdLst>
                <a:gd name="connsiteX0" fmla="*/ 0 w 5243512"/>
                <a:gd name="connsiteY0" fmla="*/ 2186127 h 2357778"/>
                <a:gd name="connsiteX1" fmla="*/ 700087 w 5243512"/>
                <a:gd name="connsiteY1" fmla="*/ 2329002 h 2357778"/>
                <a:gd name="connsiteX2" fmla="*/ 471487 w 5243512"/>
                <a:gd name="connsiteY2" fmla="*/ 1686065 h 2357778"/>
                <a:gd name="connsiteX3" fmla="*/ 1314450 w 5243512"/>
                <a:gd name="connsiteY3" fmla="*/ 1857515 h 2357778"/>
                <a:gd name="connsiteX4" fmla="*/ 785812 w 5243512"/>
                <a:gd name="connsiteY4" fmla="*/ 857390 h 2357778"/>
                <a:gd name="connsiteX5" fmla="*/ 2057400 w 5243512"/>
                <a:gd name="connsiteY5" fmla="*/ 1528902 h 2357778"/>
                <a:gd name="connsiteX6" fmla="*/ 2057400 w 5243512"/>
                <a:gd name="connsiteY6" fmla="*/ 985977 h 2357778"/>
                <a:gd name="connsiteX7" fmla="*/ 2043112 w 5243512"/>
                <a:gd name="connsiteY7" fmla="*/ 643077 h 2357778"/>
                <a:gd name="connsiteX8" fmla="*/ 2700337 w 5243512"/>
                <a:gd name="connsiteY8" fmla="*/ 1257440 h 2357778"/>
                <a:gd name="connsiteX9" fmla="*/ 3214687 w 5243512"/>
                <a:gd name="connsiteY9" fmla="*/ 1186002 h 2357778"/>
                <a:gd name="connsiteX10" fmla="*/ 2643187 w 5243512"/>
                <a:gd name="connsiteY10" fmla="*/ 14427 h 2357778"/>
                <a:gd name="connsiteX11" fmla="*/ 4557712 w 5243512"/>
                <a:gd name="connsiteY11" fmla="*/ 528777 h 2357778"/>
                <a:gd name="connsiteX12" fmla="*/ 5243512 w 5243512"/>
                <a:gd name="connsiteY12" fmla="*/ 471627 h 235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3512" h="2357778">
                  <a:moveTo>
                    <a:pt x="0" y="2186127"/>
                  </a:moveTo>
                  <a:cubicBezTo>
                    <a:pt x="310753" y="2299236"/>
                    <a:pt x="621506" y="2412346"/>
                    <a:pt x="700087" y="2329002"/>
                  </a:cubicBezTo>
                  <a:cubicBezTo>
                    <a:pt x="778668" y="2245658"/>
                    <a:pt x="369093" y="1764646"/>
                    <a:pt x="471487" y="1686065"/>
                  </a:cubicBezTo>
                  <a:cubicBezTo>
                    <a:pt x="573881" y="1607484"/>
                    <a:pt x="1262063" y="1995627"/>
                    <a:pt x="1314450" y="1857515"/>
                  </a:cubicBezTo>
                  <a:cubicBezTo>
                    <a:pt x="1366837" y="1719403"/>
                    <a:pt x="661987" y="912159"/>
                    <a:pt x="785812" y="857390"/>
                  </a:cubicBezTo>
                  <a:cubicBezTo>
                    <a:pt x="909637" y="802621"/>
                    <a:pt x="1845469" y="1507471"/>
                    <a:pt x="2057400" y="1528902"/>
                  </a:cubicBezTo>
                  <a:cubicBezTo>
                    <a:pt x="2269331" y="1550333"/>
                    <a:pt x="2059781" y="1133614"/>
                    <a:pt x="2057400" y="985977"/>
                  </a:cubicBezTo>
                  <a:cubicBezTo>
                    <a:pt x="2055019" y="838340"/>
                    <a:pt x="1935956" y="597833"/>
                    <a:pt x="2043112" y="643077"/>
                  </a:cubicBezTo>
                  <a:cubicBezTo>
                    <a:pt x="2150268" y="688321"/>
                    <a:pt x="2505075" y="1166953"/>
                    <a:pt x="2700337" y="1257440"/>
                  </a:cubicBezTo>
                  <a:cubicBezTo>
                    <a:pt x="2895599" y="1347927"/>
                    <a:pt x="3224212" y="1393171"/>
                    <a:pt x="3214687" y="1186002"/>
                  </a:cubicBezTo>
                  <a:cubicBezTo>
                    <a:pt x="3205162" y="978833"/>
                    <a:pt x="2419350" y="123964"/>
                    <a:pt x="2643187" y="14427"/>
                  </a:cubicBezTo>
                  <a:cubicBezTo>
                    <a:pt x="2867024" y="-95110"/>
                    <a:pt x="4124325" y="452577"/>
                    <a:pt x="4557712" y="528777"/>
                  </a:cubicBezTo>
                  <a:cubicBezTo>
                    <a:pt x="4991099" y="604977"/>
                    <a:pt x="5117305" y="538302"/>
                    <a:pt x="5243512" y="471627"/>
                  </a:cubicBezTo>
                </a:path>
              </a:pathLst>
            </a:custGeom>
            <a:noFill/>
            <a:ln w="38100">
              <a:solidFill>
                <a:srgbClr val="790A5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03782C88-3286-F36E-F783-49965E740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824" y="824497"/>
              <a:ext cx="1305487" cy="1305487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32BE8774-44F9-3D5F-D8EA-713BEC2B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94" y="1203719"/>
              <a:ext cx="1305487" cy="1305487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A0810126-E8CE-BDEF-A20F-1F3B7DF74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003" y="1455275"/>
              <a:ext cx="1305487" cy="1305487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C7027D4-A34D-39C6-F5D2-AE13B5C9301A}"/>
                </a:ext>
              </a:extLst>
            </p:cNvPr>
            <p:cNvSpPr/>
            <p:nvPr/>
          </p:nvSpPr>
          <p:spPr>
            <a:xfrm>
              <a:off x="4275973" y="2509206"/>
              <a:ext cx="111848" cy="10613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26D3F16-BAAB-17A1-22B8-2AEC56EAD83D}"/>
                </a:ext>
              </a:extLst>
            </p:cNvPr>
            <p:cNvSpPr/>
            <p:nvPr/>
          </p:nvSpPr>
          <p:spPr>
            <a:xfrm>
              <a:off x="1936589" y="2251745"/>
              <a:ext cx="111848" cy="10613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0504E7C2-1FEE-B672-FF80-BE243330293E}"/>
                </a:ext>
              </a:extLst>
            </p:cNvPr>
            <p:cNvSpPr/>
            <p:nvPr/>
          </p:nvSpPr>
          <p:spPr>
            <a:xfrm>
              <a:off x="6049357" y="1594219"/>
              <a:ext cx="111848" cy="10613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573D4C2-3986-817B-00EC-F30EB23BA6F7}"/>
              </a:ext>
            </a:extLst>
          </p:cNvPr>
          <p:cNvGrpSpPr/>
          <p:nvPr/>
        </p:nvGrpSpPr>
        <p:grpSpPr>
          <a:xfrm>
            <a:off x="5481303" y="3429000"/>
            <a:ext cx="2978158" cy="2978442"/>
            <a:chOff x="5481303" y="3429000"/>
            <a:chExt cx="2978158" cy="2978442"/>
          </a:xfrm>
        </p:grpSpPr>
        <p:sp>
          <p:nvSpPr>
            <p:cNvPr id="44" name="î$ḷíḑe">
              <a:extLst>
                <a:ext uri="{FF2B5EF4-FFF2-40B4-BE49-F238E27FC236}">
                  <a16:creationId xmlns:a16="http://schemas.microsoft.com/office/drawing/2014/main" id="{30F7D40F-C6E9-0D82-D234-11EB8C0F8558}"/>
                </a:ext>
              </a:extLst>
            </p:cNvPr>
            <p:cNvSpPr/>
            <p:nvPr/>
          </p:nvSpPr>
          <p:spPr bwMode="auto">
            <a:xfrm>
              <a:off x="5481303" y="3429000"/>
              <a:ext cx="2978158" cy="2978442"/>
            </a:xfrm>
            <a:prstGeom prst="roundRect">
              <a:avLst>
                <a:gd name="adj" fmla="val 144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9" name="îṥḷíḓé">
              <a:extLst>
                <a:ext uri="{FF2B5EF4-FFF2-40B4-BE49-F238E27FC236}">
                  <a16:creationId xmlns:a16="http://schemas.microsoft.com/office/drawing/2014/main" id="{5402B7F3-D9FA-3D26-C258-78CB5C6AD7FF}"/>
                </a:ext>
              </a:extLst>
            </p:cNvPr>
            <p:cNvSpPr/>
            <p:nvPr/>
          </p:nvSpPr>
          <p:spPr>
            <a:xfrm>
              <a:off x="5851785" y="4145882"/>
              <a:ext cx="1947691" cy="295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9pPr>
            </a:lstStyle>
            <a:p>
              <a:pPr algn="just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îsľidè">
              <a:extLst>
                <a:ext uri="{FF2B5EF4-FFF2-40B4-BE49-F238E27FC236}">
                  <a16:creationId xmlns:a16="http://schemas.microsoft.com/office/drawing/2014/main" id="{BBCFFDB9-A468-55E0-5337-E93C83641952}"/>
                </a:ext>
              </a:extLst>
            </p:cNvPr>
            <p:cNvSpPr/>
            <p:nvPr/>
          </p:nvSpPr>
          <p:spPr bwMode="auto">
            <a:xfrm>
              <a:off x="5778121" y="3504286"/>
              <a:ext cx="1402617" cy="376690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defTabSz="914400"/>
              <a:r>
                <a:rPr lang="zh-CN" altLang="en-US" b="1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实现思路</a:t>
              </a:r>
            </a:p>
          </p:txBody>
        </p:sp>
        <p:sp>
          <p:nvSpPr>
            <p:cNvPr id="100" name="îṥḷíḓé">
              <a:extLst>
                <a:ext uri="{FF2B5EF4-FFF2-40B4-BE49-F238E27FC236}">
                  <a16:creationId xmlns:a16="http://schemas.microsoft.com/office/drawing/2014/main" id="{E7650594-7206-A490-BCFF-F4FA0C016E07}"/>
                </a:ext>
              </a:extLst>
            </p:cNvPr>
            <p:cNvSpPr/>
            <p:nvPr/>
          </p:nvSpPr>
          <p:spPr>
            <a:xfrm>
              <a:off x="5726824" y="4053609"/>
              <a:ext cx="2489301" cy="221868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9pPr>
            </a:lstStyle>
            <a:p>
              <a:pPr algn="just" latinLnBrk="1">
                <a:lnSpc>
                  <a:spcPct val="125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行人先在复杂场景下进行导航示教，机器人进行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行人跟踪并保存路径中的关键点信息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，此后机器人融合已获得的信息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复现路径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，实现复杂场景下的示教导航。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E0778E8-84D9-C900-35AD-1A76045B6AEB}"/>
                </a:ext>
              </a:extLst>
            </p:cNvPr>
            <p:cNvCxnSpPr/>
            <p:nvPr/>
          </p:nvCxnSpPr>
          <p:spPr>
            <a:xfrm>
              <a:off x="5778121" y="3979455"/>
              <a:ext cx="230100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D535E3F9-D553-CE6E-EBD0-9B2DB0731CAB}"/>
              </a:ext>
            </a:extLst>
          </p:cNvPr>
          <p:cNvGrpSpPr/>
          <p:nvPr/>
        </p:nvGrpSpPr>
        <p:grpSpPr>
          <a:xfrm>
            <a:off x="2224010" y="3863704"/>
            <a:ext cx="2978158" cy="2679930"/>
            <a:chOff x="2224010" y="3863704"/>
            <a:chExt cx="2978158" cy="2679930"/>
          </a:xfrm>
        </p:grpSpPr>
        <p:sp>
          <p:nvSpPr>
            <p:cNvPr id="81" name="î$ḷíḑe">
              <a:extLst>
                <a:ext uri="{FF2B5EF4-FFF2-40B4-BE49-F238E27FC236}">
                  <a16:creationId xmlns:a16="http://schemas.microsoft.com/office/drawing/2014/main" id="{79B74A1C-F831-11CA-2F6B-E4AFF46ACCC7}"/>
                </a:ext>
              </a:extLst>
            </p:cNvPr>
            <p:cNvSpPr/>
            <p:nvPr/>
          </p:nvSpPr>
          <p:spPr bwMode="auto">
            <a:xfrm>
              <a:off x="2224010" y="3863704"/>
              <a:ext cx="2978158" cy="2510099"/>
            </a:xfrm>
            <a:prstGeom prst="roundRect">
              <a:avLst>
                <a:gd name="adj" fmla="val 144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2" name="îṥḷíḓé">
              <a:extLst>
                <a:ext uri="{FF2B5EF4-FFF2-40B4-BE49-F238E27FC236}">
                  <a16:creationId xmlns:a16="http://schemas.microsoft.com/office/drawing/2014/main" id="{55EBA167-9C39-D0C3-A55D-2CE6CE521176}"/>
                </a:ext>
              </a:extLst>
            </p:cNvPr>
            <p:cNvSpPr/>
            <p:nvPr/>
          </p:nvSpPr>
          <p:spPr>
            <a:xfrm>
              <a:off x="2463627" y="4632726"/>
              <a:ext cx="2489301" cy="191090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9pPr>
            </a:lstStyle>
            <a:p>
              <a:pPr algn="just" latinLnBrk="1">
                <a:lnSpc>
                  <a:spcPct val="125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提出了一种基于示教学习的复杂场景导航技术，旨在通过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模仿人类行动路径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，实现机器人在复杂场景下的自主导航。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 eaLnBrk="1" fontAlgn="auto" latinLnBrk="1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4" name="îsľidè">
              <a:extLst>
                <a:ext uri="{FF2B5EF4-FFF2-40B4-BE49-F238E27FC236}">
                  <a16:creationId xmlns:a16="http://schemas.microsoft.com/office/drawing/2014/main" id="{EF463893-052D-74F1-93EB-4058E90B138C}"/>
                </a:ext>
              </a:extLst>
            </p:cNvPr>
            <p:cNvSpPr/>
            <p:nvPr/>
          </p:nvSpPr>
          <p:spPr bwMode="auto">
            <a:xfrm>
              <a:off x="2481837" y="4076988"/>
              <a:ext cx="1402617" cy="30628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defTabSz="914400"/>
              <a:r>
                <a:rPr lang="zh-CN" altLang="en-US" b="1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</a:t>
              </a:r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2EEB1D73-79E0-33CC-150B-973834094099}"/>
                </a:ext>
              </a:extLst>
            </p:cNvPr>
            <p:cNvCxnSpPr/>
            <p:nvPr/>
          </p:nvCxnSpPr>
          <p:spPr>
            <a:xfrm>
              <a:off x="2557773" y="4534460"/>
              <a:ext cx="230100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图片 110">
            <a:extLst>
              <a:ext uri="{FF2B5EF4-FFF2-40B4-BE49-F238E27FC236}">
                <a16:creationId xmlns:a16="http://schemas.microsoft.com/office/drawing/2014/main" id="{D14292C5-D358-55CE-0482-2B73E7108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510" y="6425139"/>
            <a:ext cx="1695687" cy="323895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94929BB-5C8B-A486-A005-D8766DE2A52C}"/>
              </a:ext>
            </a:extLst>
          </p:cNvPr>
          <p:cNvGrpSpPr/>
          <p:nvPr/>
        </p:nvGrpSpPr>
        <p:grpSpPr>
          <a:xfrm>
            <a:off x="8753943" y="1386860"/>
            <a:ext cx="3037901" cy="5411767"/>
            <a:chOff x="8753943" y="1386860"/>
            <a:chExt cx="3037901" cy="5411767"/>
          </a:xfrm>
        </p:grpSpPr>
        <p:sp>
          <p:nvSpPr>
            <p:cNvPr id="86" name="î$ḷíḑe">
              <a:extLst>
                <a:ext uri="{FF2B5EF4-FFF2-40B4-BE49-F238E27FC236}">
                  <a16:creationId xmlns:a16="http://schemas.microsoft.com/office/drawing/2014/main" id="{5A6981FB-7731-C83B-17A9-9568EF0DF050}"/>
                </a:ext>
              </a:extLst>
            </p:cNvPr>
            <p:cNvSpPr/>
            <p:nvPr/>
          </p:nvSpPr>
          <p:spPr bwMode="auto">
            <a:xfrm>
              <a:off x="8753943" y="1389417"/>
              <a:ext cx="3037901" cy="5018026"/>
            </a:xfrm>
            <a:prstGeom prst="roundRect">
              <a:avLst>
                <a:gd name="adj" fmla="val 144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7" name="îṥḷíḓé">
              <a:extLst>
                <a:ext uri="{FF2B5EF4-FFF2-40B4-BE49-F238E27FC236}">
                  <a16:creationId xmlns:a16="http://schemas.microsoft.com/office/drawing/2014/main" id="{5A87AC03-96C2-F6F4-B85B-AB543247BA25}"/>
                </a:ext>
              </a:extLst>
            </p:cNvPr>
            <p:cNvSpPr/>
            <p:nvPr/>
          </p:nvSpPr>
          <p:spPr>
            <a:xfrm>
              <a:off x="8999247" y="2013510"/>
              <a:ext cx="2592435" cy="129535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9pPr>
            </a:lstStyle>
            <a:p>
              <a:pPr algn="just" eaLnBrk="1" fontAlgn="auto" latinLnBrk="1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环境适应性提升：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通过结合示教数据，机器人能够根据不同场景的特点，自主调整导航策略。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9" name="îsľidè">
              <a:extLst>
                <a:ext uri="{FF2B5EF4-FFF2-40B4-BE49-F238E27FC236}">
                  <a16:creationId xmlns:a16="http://schemas.microsoft.com/office/drawing/2014/main" id="{4C921AFD-DE70-EFF1-3572-74BBFA1832E3}"/>
                </a:ext>
              </a:extLst>
            </p:cNvPr>
            <p:cNvSpPr/>
            <p:nvPr/>
          </p:nvSpPr>
          <p:spPr bwMode="auto">
            <a:xfrm>
              <a:off x="8999247" y="1386860"/>
              <a:ext cx="1402617" cy="57124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defTabSz="914400"/>
              <a:r>
                <a:rPr lang="zh-CN" altLang="en-US" b="1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优势特点</a:t>
              </a:r>
            </a:p>
          </p:txBody>
        </p:sp>
        <p:sp>
          <p:nvSpPr>
            <p:cNvPr id="95" name="îṥḷíḓé">
              <a:extLst>
                <a:ext uri="{FF2B5EF4-FFF2-40B4-BE49-F238E27FC236}">
                  <a16:creationId xmlns:a16="http://schemas.microsoft.com/office/drawing/2014/main" id="{3BCC8149-2910-A61C-C3AD-D6348926A94D}"/>
                </a:ext>
              </a:extLst>
            </p:cNvPr>
            <p:cNvSpPr/>
            <p:nvPr/>
          </p:nvSpPr>
          <p:spPr>
            <a:xfrm>
              <a:off x="8976674" y="3360307"/>
              <a:ext cx="2592435" cy="129535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9pPr>
            </a:lstStyle>
            <a:p>
              <a:pPr algn="just" latinLnBrk="1">
                <a:lnSpc>
                  <a:spcPct val="125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人机协作：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不仅关注于机器人的导航行为，还通过行人跟踪捕捉人类示教行为。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6" name="îṥḷíḓé">
              <a:extLst>
                <a:ext uri="{FF2B5EF4-FFF2-40B4-BE49-F238E27FC236}">
                  <a16:creationId xmlns:a16="http://schemas.microsoft.com/office/drawing/2014/main" id="{F41691AF-C54F-9BC7-DB0C-F3CF1A54CCD3}"/>
                </a:ext>
              </a:extLst>
            </p:cNvPr>
            <p:cNvSpPr/>
            <p:nvPr/>
          </p:nvSpPr>
          <p:spPr>
            <a:xfrm>
              <a:off x="8976674" y="4667017"/>
              <a:ext cx="2592435" cy="160313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9pPr>
            </a:lstStyle>
            <a:p>
              <a:pPr algn="just" eaLnBrk="1" fontAlgn="auto" latinLnBrk="1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高效学习：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通过对示教数据的快速学习和记忆，使得机器人能够在短时间内迅速学习到该复杂场景下的导航方法。</a:t>
              </a:r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91D084D2-9DA7-B62A-699F-6E213F6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9087662" y="1946220"/>
              <a:ext cx="2359699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F0DCC782-7A6F-95B0-71EA-D3B03AE7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8373" y="6474732"/>
              <a:ext cx="1695687" cy="323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75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04A62-59B6-53D4-738A-409BEFAB739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pc="300" dirty="0"/>
              <a:t>任务流程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B8F6952-5CEA-DCB7-83C1-B96290D91653}"/>
              </a:ext>
            </a:extLst>
          </p:cNvPr>
          <p:cNvCxnSpPr>
            <a:cxnSpLocks/>
          </p:cNvCxnSpPr>
          <p:nvPr/>
        </p:nvCxnSpPr>
        <p:spPr>
          <a:xfrm>
            <a:off x="865675" y="3582709"/>
            <a:ext cx="10448925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9FF209-A708-D34C-F2F1-715B4DAEF3E5}"/>
              </a:ext>
            </a:extLst>
          </p:cNvPr>
          <p:cNvGrpSpPr/>
          <p:nvPr/>
        </p:nvGrpSpPr>
        <p:grpSpPr>
          <a:xfrm rot="10800000">
            <a:off x="1154508" y="3516035"/>
            <a:ext cx="133347" cy="847724"/>
            <a:chOff x="856347" y="2857499"/>
            <a:chExt cx="133347" cy="847724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302A8F4-B5CC-A2A6-E64A-5FFC1FD343BA}"/>
                </a:ext>
              </a:extLst>
            </p:cNvPr>
            <p:cNvCxnSpPr/>
            <p:nvPr/>
          </p:nvCxnSpPr>
          <p:spPr>
            <a:xfrm>
              <a:off x="923020" y="2857499"/>
              <a:ext cx="0" cy="781050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5027C2A-C53E-82D6-A393-CB54D3AC4ACB}"/>
                </a:ext>
              </a:extLst>
            </p:cNvPr>
            <p:cNvSpPr/>
            <p:nvPr/>
          </p:nvSpPr>
          <p:spPr>
            <a:xfrm>
              <a:off x="856347" y="3571876"/>
              <a:ext cx="133347" cy="1333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AE68308-B8B0-96B8-4367-3A2826341197}"/>
              </a:ext>
            </a:extLst>
          </p:cNvPr>
          <p:cNvGrpSpPr/>
          <p:nvPr/>
        </p:nvGrpSpPr>
        <p:grpSpPr>
          <a:xfrm>
            <a:off x="3138805" y="2571244"/>
            <a:ext cx="133347" cy="1078138"/>
            <a:chOff x="856347" y="2627085"/>
            <a:chExt cx="133347" cy="1078138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CA2FCC3-885A-C73B-B4C4-037D77F927F4}"/>
                </a:ext>
              </a:extLst>
            </p:cNvPr>
            <p:cNvCxnSpPr>
              <a:cxnSpLocks/>
            </p:cNvCxnSpPr>
            <p:nvPr/>
          </p:nvCxnSpPr>
          <p:spPr>
            <a:xfrm>
              <a:off x="923020" y="2627085"/>
              <a:ext cx="0" cy="1011464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9B2CEC7-546B-71AB-71AB-7CDE34881D04}"/>
                </a:ext>
              </a:extLst>
            </p:cNvPr>
            <p:cNvSpPr/>
            <p:nvPr/>
          </p:nvSpPr>
          <p:spPr>
            <a:xfrm>
              <a:off x="856347" y="3571876"/>
              <a:ext cx="133347" cy="1333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DCAB020-9A42-4558-A22A-6EEFAB3EDE2F}"/>
              </a:ext>
            </a:extLst>
          </p:cNvPr>
          <p:cNvGrpSpPr/>
          <p:nvPr/>
        </p:nvGrpSpPr>
        <p:grpSpPr>
          <a:xfrm rot="10800000">
            <a:off x="5747100" y="3516035"/>
            <a:ext cx="133347" cy="1435552"/>
            <a:chOff x="856347" y="2269671"/>
            <a:chExt cx="133347" cy="1435552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FE76BBD-844C-D0FC-2C32-C8416B5B05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23020" y="2269671"/>
              <a:ext cx="0" cy="1368878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399ECC0-1F7D-A601-4FF5-3A530BF8C995}"/>
                </a:ext>
              </a:extLst>
            </p:cNvPr>
            <p:cNvSpPr/>
            <p:nvPr/>
          </p:nvSpPr>
          <p:spPr>
            <a:xfrm>
              <a:off x="856347" y="3571876"/>
              <a:ext cx="133347" cy="1333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D7491DE9-33D3-6520-264F-810C832ECEC6}"/>
              </a:ext>
            </a:extLst>
          </p:cNvPr>
          <p:cNvSpPr txBox="1"/>
          <p:nvPr/>
        </p:nvSpPr>
        <p:spPr>
          <a:xfrm>
            <a:off x="1217743" y="1392725"/>
            <a:ext cx="4108817" cy="155427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790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MW Type Global Bold" pitchFamily="2" charset="-122"/>
              </a:rPr>
              <a:t>实时跟踪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90A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MW Type Global Bold" pitchFamily="2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Kinect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实现实时行人跟踪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根据用户指令保存行进路径关键点信息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E79C10-A14D-2DD4-CE09-8DC753FBC428}"/>
              </a:ext>
            </a:extLst>
          </p:cNvPr>
          <p:cNvSpPr txBox="1"/>
          <p:nvPr/>
        </p:nvSpPr>
        <p:spPr>
          <a:xfrm>
            <a:off x="6011116" y="1335681"/>
            <a:ext cx="4724370" cy="14080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790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MW Type Global Bold" pitchFamily="2" charset="-122"/>
              </a:rPr>
              <a:t>基于视觉信息的</a:t>
            </a:r>
            <a:r>
              <a:rPr lang="en-US" altLang="zh-CN" sz="2400" b="1" dirty="0">
                <a:solidFill>
                  <a:srgbClr val="790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MW Type Global Bold" pitchFamily="2" charset="-122"/>
              </a:rPr>
              <a:t>PID</a:t>
            </a:r>
            <a:r>
              <a:rPr lang="zh-CN" altLang="en-US" sz="2400" b="1" dirty="0">
                <a:solidFill>
                  <a:srgbClr val="790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MW Type Global Bold" pitchFamily="2" charset="-122"/>
              </a:rPr>
              <a:t>位置调控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90A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MW Type Global Bold" pitchFamily="2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网络对代抓物品进行识别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基于识别所得信息对机器人位置进行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PID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使机器人位置满足后续抓取任务精度要求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4754B3C-C3EC-92B5-DB30-36C3F28A879E}"/>
              </a:ext>
            </a:extLst>
          </p:cNvPr>
          <p:cNvSpPr txBox="1"/>
          <p:nvPr/>
        </p:nvSpPr>
        <p:spPr>
          <a:xfrm>
            <a:off x="9215005" y="4551477"/>
            <a:ext cx="2262158" cy="109260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90A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MW Type Global Bold" pitchFamily="2" charset="-122"/>
              </a:rPr>
              <a:t>精确抓取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90A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MW Type Global Bold" pitchFamily="2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6DOF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机械臂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精确抓取到指定烧杯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D24A96-09C1-BBDE-17C6-AA62A09C3F82}"/>
              </a:ext>
            </a:extLst>
          </p:cNvPr>
          <p:cNvSpPr txBox="1"/>
          <p:nvPr/>
        </p:nvSpPr>
        <p:spPr>
          <a:xfrm>
            <a:off x="4213954" y="4995558"/>
            <a:ext cx="3185487" cy="13003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90A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MW Type Global Bold" pitchFamily="2" charset="-122"/>
              </a:rPr>
              <a:t>示教导航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90A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MW Type Global Bold" pitchFamily="2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根据行人示教所得关键点信息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模仿行人路径自主导航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8978B5D-EF98-BABF-73A1-7AAC250AC742}"/>
              </a:ext>
            </a:extLst>
          </p:cNvPr>
          <p:cNvSpPr txBox="1"/>
          <p:nvPr/>
        </p:nvSpPr>
        <p:spPr>
          <a:xfrm>
            <a:off x="193293" y="4365573"/>
            <a:ext cx="2031325" cy="182357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790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MW Type Global Bold" pitchFamily="2" charset="-122"/>
              </a:rPr>
              <a:t>语音交互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识别用户语音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提取指令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依据指令做出回复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A51773C-166A-0958-CC64-8B1426207790}"/>
              </a:ext>
            </a:extLst>
          </p:cNvPr>
          <p:cNvGrpSpPr/>
          <p:nvPr/>
        </p:nvGrpSpPr>
        <p:grpSpPr>
          <a:xfrm rot="10800000">
            <a:off x="10279409" y="3516035"/>
            <a:ext cx="133347" cy="1078138"/>
            <a:chOff x="856347" y="2627085"/>
            <a:chExt cx="133347" cy="107813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79BB9DF8-24FC-1829-67E3-FB44AD6EDCA4}"/>
                </a:ext>
              </a:extLst>
            </p:cNvPr>
            <p:cNvCxnSpPr>
              <a:cxnSpLocks/>
            </p:cNvCxnSpPr>
            <p:nvPr/>
          </p:nvCxnSpPr>
          <p:spPr>
            <a:xfrm>
              <a:off x="923020" y="2627085"/>
              <a:ext cx="0" cy="1011464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84589DF-9F87-CD1B-21A4-6506BF4A7E54}"/>
                </a:ext>
              </a:extLst>
            </p:cNvPr>
            <p:cNvSpPr/>
            <p:nvPr/>
          </p:nvSpPr>
          <p:spPr>
            <a:xfrm>
              <a:off x="856347" y="3571876"/>
              <a:ext cx="133347" cy="1333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653AB9C-063C-FDA2-AB43-EEF65666A116}"/>
              </a:ext>
            </a:extLst>
          </p:cNvPr>
          <p:cNvGrpSpPr/>
          <p:nvPr/>
        </p:nvGrpSpPr>
        <p:grpSpPr>
          <a:xfrm>
            <a:off x="7842842" y="3008487"/>
            <a:ext cx="133347" cy="640895"/>
            <a:chOff x="856347" y="3064328"/>
            <a:chExt cx="133347" cy="640895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6F8095FC-B738-E9F4-5BE5-563EC59DB640}"/>
                </a:ext>
              </a:extLst>
            </p:cNvPr>
            <p:cNvCxnSpPr>
              <a:cxnSpLocks/>
            </p:cNvCxnSpPr>
            <p:nvPr/>
          </p:nvCxnSpPr>
          <p:spPr>
            <a:xfrm>
              <a:off x="923020" y="3064328"/>
              <a:ext cx="0" cy="574221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766CEDF0-AEB6-5B34-FDC7-0A90FDE29549}"/>
                </a:ext>
              </a:extLst>
            </p:cNvPr>
            <p:cNvSpPr/>
            <p:nvPr/>
          </p:nvSpPr>
          <p:spPr>
            <a:xfrm>
              <a:off x="856347" y="3571876"/>
              <a:ext cx="133347" cy="1333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CD70D90E-D7C7-0025-26BD-7D507FAF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03" y="6506798"/>
            <a:ext cx="2000529" cy="247685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FDF70801-1776-2349-A1F1-AE1B72C6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491" y="6483903"/>
            <a:ext cx="2000529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">
            <a:extLst>
              <a:ext uri="{FF2B5EF4-FFF2-40B4-BE49-F238E27FC236}">
                <a16:creationId xmlns:a16="http://schemas.microsoft.com/office/drawing/2014/main" id="{F99F51C0-9510-E444-6496-B18105369719}"/>
              </a:ext>
            </a:extLst>
          </p:cNvPr>
          <p:cNvSpPr txBox="1"/>
          <p:nvPr/>
        </p:nvSpPr>
        <p:spPr>
          <a:xfrm>
            <a:off x="2671588" y="2532648"/>
            <a:ext cx="1499506" cy="14037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8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12">
            <a:extLst>
              <a:ext uri="{FF2B5EF4-FFF2-40B4-BE49-F238E27FC236}">
                <a16:creationId xmlns:a16="http://schemas.microsoft.com/office/drawing/2014/main" id="{84865C42-52C6-10E5-EFE9-ADC6DE374CE6}"/>
              </a:ext>
            </a:extLst>
          </p:cNvPr>
          <p:cNvSpPr/>
          <p:nvPr/>
        </p:nvSpPr>
        <p:spPr>
          <a:xfrm>
            <a:off x="4208169" y="2731344"/>
            <a:ext cx="3005904" cy="735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90000" rIns="90000" bIns="9000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kumimoji="1" lang="zh-CN" alt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技术路线</a:t>
            </a:r>
            <a:endParaRPr kumimoji="1" lang="en-US" altLang="zh-CN" sz="3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11">
            <a:extLst>
              <a:ext uri="{FF2B5EF4-FFF2-40B4-BE49-F238E27FC236}">
                <a16:creationId xmlns:a16="http://schemas.microsoft.com/office/drawing/2014/main" id="{DC632347-B5C6-B69F-9579-6D9D48415801}"/>
              </a:ext>
            </a:extLst>
          </p:cNvPr>
          <p:cNvSpPr/>
          <p:nvPr/>
        </p:nvSpPr>
        <p:spPr>
          <a:xfrm>
            <a:off x="4252912" y="3467100"/>
            <a:ext cx="5507837" cy="468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90000" rIns="90000" bIns="90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详细介绍各部分实现方式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5CE2EA-DA0B-18A6-6364-2A274F1F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060" y="6516138"/>
            <a:ext cx="1752845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C967034-7BD6-70E1-50A0-F7BEE2741C08}"/>
              </a:ext>
            </a:extLst>
          </p:cNvPr>
          <p:cNvSpPr/>
          <p:nvPr/>
        </p:nvSpPr>
        <p:spPr>
          <a:xfrm rot="16200000">
            <a:off x="3629024" y="-3629026"/>
            <a:ext cx="4933952" cy="12192000"/>
          </a:xfrm>
          <a:custGeom>
            <a:avLst/>
            <a:gdLst>
              <a:gd name="connsiteX0" fmla="*/ 1793412 w 8877301"/>
              <a:gd name="connsiteY0" fmla="*/ 0 h 6857990"/>
              <a:gd name="connsiteX1" fmla="*/ 4842751 w 8877301"/>
              <a:gd name="connsiteY1" fmla="*/ 0 h 6857990"/>
              <a:gd name="connsiteX2" fmla="*/ 4952999 w 8877301"/>
              <a:gd name="connsiteY2" fmla="*/ 0 h 6857990"/>
              <a:gd name="connsiteX3" fmla="*/ 8877301 w 8877301"/>
              <a:gd name="connsiteY3" fmla="*/ 0 h 6857990"/>
              <a:gd name="connsiteX4" fmla="*/ 8877301 w 8877301"/>
              <a:gd name="connsiteY4" fmla="*/ 6857990 h 6857990"/>
              <a:gd name="connsiteX5" fmla="*/ 4952999 w 8877301"/>
              <a:gd name="connsiteY5" fmla="*/ 6857990 h 6857990"/>
              <a:gd name="connsiteX6" fmla="*/ 4842751 w 8877301"/>
              <a:gd name="connsiteY6" fmla="*/ 6857990 h 6857990"/>
              <a:gd name="connsiteX7" fmla="*/ 1793412 w 8877301"/>
              <a:gd name="connsiteY7" fmla="*/ 6857990 h 6857990"/>
              <a:gd name="connsiteX8" fmla="*/ 1793412 w 8877301"/>
              <a:gd name="connsiteY8" fmla="*/ 6857985 h 6857990"/>
              <a:gd name="connsiteX9" fmla="*/ 532403 w 8877301"/>
              <a:gd name="connsiteY9" fmla="*/ 6857985 h 6857990"/>
              <a:gd name="connsiteX10" fmla="*/ 434921 w 8877301"/>
              <a:gd name="connsiteY10" fmla="*/ 6605230 h 6857990"/>
              <a:gd name="connsiteX11" fmla="*/ 0 w 8877301"/>
              <a:gd name="connsiteY11" fmla="*/ 4080036 h 6857990"/>
              <a:gd name="connsiteX12" fmla="*/ 174238 w 8877301"/>
              <a:gd name="connsiteY12" fmla="*/ 2458732 h 6857990"/>
              <a:gd name="connsiteX13" fmla="*/ 217199 w 8877301"/>
              <a:gd name="connsiteY13" fmla="*/ 2281390 h 6857990"/>
              <a:gd name="connsiteX14" fmla="*/ 248816 w 8877301"/>
              <a:gd name="connsiteY14" fmla="*/ 2150879 h 6857990"/>
              <a:gd name="connsiteX15" fmla="*/ 1099490 w 8877301"/>
              <a:gd name="connsiteY15" fmla="*/ 198516 h 6857990"/>
              <a:gd name="connsiteX16" fmla="*/ 1232575 w 8877301"/>
              <a:gd name="connsiteY16" fmla="*/ 1 h 6857990"/>
              <a:gd name="connsiteX17" fmla="*/ 1793412 w 8877301"/>
              <a:gd name="connsiteY17" fmla="*/ 1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77301" h="6857990">
                <a:moveTo>
                  <a:pt x="1793412" y="0"/>
                </a:moveTo>
                <a:lnTo>
                  <a:pt x="4842751" y="0"/>
                </a:lnTo>
                <a:lnTo>
                  <a:pt x="4952999" y="0"/>
                </a:lnTo>
                <a:lnTo>
                  <a:pt x="8877301" y="0"/>
                </a:lnTo>
                <a:lnTo>
                  <a:pt x="8877301" y="6857990"/>
                </a:lnTo>
                <a:lnTo>
                  <a:pt x="4952999" y="6857990"/>
                </a:lnTo>
                <a:lnTo>
                  <a:pt x="4842751" y="6857990"/>
                </a:lnTo>
                <a:lnTo>
                  <a:pt x="1793412" y="6857990"/>
                </a:lnTo>
                <a:lnTo>
                  <a:pt x="1793412" y="6857985"/>
                </a:lnTo>
                <a:lnTo>
                  <a:pt x="532403" y="6857985"/>
                </a:lnTo>
                <a:lnTo>
                  <a:pt x="434921" y="6605230"/>
                </a:lnTo>
                <a:cubicBezTo>
                  <a:pt x="154865" y="5829087"/>
                  <a:pt x="0" y="4975761"/>
                  <a:pt x="0" y="4080036"/>
                </a:cubicBezTo>
                <a:cubicBezTo>
                  <a:pt x="0" y="3520209"/>
                  <a:pt x="60494" y="2976944"/>
                  <a:pt x="174238" y="2458732"/>
                </a:cubicBezTo>
                <a:lnTo>
                  <a:pt x="217199" y="2281390"/>
                </a:lnTo>
                <a:lnTo>
                  <a:pt x="248816" y="2150879"/>
                </a:lnTo>
                <a:cubicBezTo>
                  <a:pt x="437470" y="1439889"/>
                  <a:pt x="727655" y="781334"/>
                  <a:pt x="1099490" y="198516"/>
                </a:cubicBezTo>
                <a:lnTo>
                  <a:pt x="1232575" y="1"/>
                </a:lnTo>
                <a:lnTo>
                  <a:pt x="179341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655F57F-676F-804A-AF49-3A231AB64459}"/>
              </a:ext>
            </a:extLst>
          </p:cNvPr>
          <p:cNvSpPr/>
          <p:nvPr/>
        </p:nvSpPr>
        <p:spPr>
          <a:xfrm>
            <a:off x="777856" y="1534198"/>
            <a:ext cx="10670073" cy="39966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50800" dir="42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9DFDC68B-3D9F-FBC9-6DEE-F1BBA95244B5}"/>
              </a:ext>
            </a:extLst>
          </p:cNvPr>
          <p:cNvSpPr/>
          <p:nvPr/>
        </p:nvSpPr>
        <p:spPr>
          <a:xfrm>
            <a:off x="2478160" y="5552725"/>
            <a:ext cx="7955264" cy="933736"/>
          </a:xfrm>
          <a:prstGeom prst="rect">
            <a:avLst/>
          </a:prstGeom>
          <a:noFill/>
        </p:spPr>
        <p:txBody>
          <a:bodyPr wrap="square" lIns="360000" tIns="180000" rIns="360000" bIns="180000" anchor="ctr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使用</a:t>
            </a:r>
            <a:r>
              <a:rPr kumimoji="0" lang="zh-CN" altLang="en-US" sz="2800" b="1" i="0" u="none" strike="noStrike" kern="0" cap="none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科大讯飞</a:t>
            </a:r>
            <a:r>
              <a:rPr kumimoji="0" lang="zh-CN" altLang="en-US" sz="2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，实现流畅的人机语音交互效果。</a:t>
            </a:r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id="{CF029D78-35C5-3C2C-F069-83E4488EE817}"/>
              </a:ext>
            </a:extLst>
          </p:cNvPr>
          <p:cNvSpPr txBox="1"/>
          <p:nvPr/>
        </p:nvSpPr>
        <p:spPr>
          <a:xfrm>
            <a:off x="378491" y="6508337"/>
            <a:ext cx="7021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南开大学 |</a:t>
            </a:r>
          </a:p>
        </p:txBody>
      </p:sp>
      <p:sp>
        <p:nvSpPr>
          <p:cNvPr id="41" name="页码">
            <a:extLst>
              <a:ext uri="{FF2B5EF4-FFF2-40B4-BE49-F238E27FC236}">
                <a16:creationId xmlns:a16="http://schemas.microsoft.com/office/drawing/2014/main" id="{B277F839-0B10-AEEE-D130-203F7A36FE73}"/>
              </a:ext>
            </a:extLst>
          </p:cNvPr>
          <p:cNvSpPr txBox="1">
            <a:spLocks/>
          </p:cNvSpPr>
          <p:nvPr/>
        </p:nvSpPr>
        <p:spPr>
          <a:xfrm>
            <a:off x="11638487" y="6505615"/>
            <a:ext cx="84960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DBFAF-01A5-47DE-A33F-834723B47D4E}" type="slidenum">
              <a:rPr kumimoji="0" lang="ja-JP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75CE60-170A-EBAB-25A0-B8FADE16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56" y="1816980"/>
            <a:ext cx="1635136" cy="16351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3B88EE-E178-3D9F-2CD3-B82E98C25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83273" y="3925645"/>
            <a:ext cx="1489235" cy="1489235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9D56BC03-F8C6-234E-9AC9-86A6DD7707FC}"/>
              </a:ext>
            </a:extLst>
          </p:cNvPr>
          <p:cNvSpPr/>
          <p:nvPr/>
        </p:nvSpPr>
        <p:spPr>
          <a:xfrm>
            <a:off x="3768122" y="2574736"/>
            <a:ext cx="2758184" cy="415777"/>
          </a:xfrm>
          <a:prstGeom prst="rightArrow">
            <a:avLst/>
          </a:prstGeom>
          <a:solidFill>
            <a:srgbClr val="790A59"/>
          </a:solidFill>
          <a:ln>
            <a:solidFill>
              <a:srgbClr val="790A5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AB8B5D-785F-3977-8241-7AA45B7A3920}"/>
              </a:ext>
            </a:extLst>
          </p:cNvPr>
          <p:cNvSpPr txBox="1"/>
          <p:nvPr/>
        </p:nvSpPr>
        <p:spPr>
          <a:xfrm>
            <a:off x="3645619" y="2079070"/>
            <a:ext cx="3089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支持多语种语音识别</a:t>
            </a:r>
            <a:endParaRPr lang="zh-CN" altLang="en-US" sz="2000" spc="300" dirty="0"/>
          </a:p>
        </p:txBody>
      </p:sp>
      <p:pic>
        <p:nvPicPr>
          <p:cNvPr id="21" name="Picture 2" descr="Ubuntu20.04下Turtlebot3机器人仿真_turtlebot3功能包-CSDN博客">
            <a:extLst>
              <a:ext uri="{FF2B5EF4-FFF2-40B4-BE49-F238E27FC236}">
                <a16:creationId xmlns:a16="http://schemas.microsoft.com/office/drawing/2014/main" id="{3B861455-C6DB-8464-0D23-8F8FFD3B5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4" t="8467" r="15397" b="9630"/>
          <a:stretch/>
        </p:blipFill>
        <p:spPr bwMode="auto">
          <a:xfrm flipH="1">
            <a:off x="6957508" y="2250509"/>
            <a:ext cx="2541820" cy="29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8C34D56D-8ECE-09F2-BD0E-AF8F200C06F0}"/>
              </a:ext>
            </a:extLst>
          </p:cNvPr>
          <p:cNvSpPr/>
          <p:nvPr/>
        </p:nvSpPr>
        <p:spPr>
          <a:xfrm rot="5400000">
            <a:off x="8337956" y="3546686"/>
            <a:ext cx="2444419" cy="415777"/>
          </a:xfrm>
          <a:prstGeom prst="rightArrow">
            <a:avLst/>
          </a:prstGeom>
          <a:solidFill>
            <a:srgbClr val="790A59"/>
          </a:solidFill>
          <a:ln>
            <a:solidFill>
              <a:srgbClr val="790A5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C64A7FB3-17D2-BE0E-8114-53E1C8A4F7E2}"/>
              </a:ext>
            </a:extLst>
          </p:cNvPr>
          <p:cNvSpPr/>
          <p:nvPr/>
        </p:nvSpPr>
        <p:spPr>
          <a:xfrm rot="10800000">
            <a:off x="3697608" y="4547174"/>
            <a:ext cx="2758184" cy="415777"/>
          </a:xfrm>
          <a:prstGeom prst="rightArrow">
            <a:avLst/>
          </a:prstGeom>
          <a:solidFill>
            <a:srgbClr val="790A59"/>
          </a:solidFill>
          <a:ln>
            <a:solidFill>
              <a:srgbClr val="790A5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5E6F7E3-0C1A-80BB-2F2E-88A5740FCFE5}"/>
              </a:ext>
            </a:extLst>
          </p:cNvPr>
          <p:cNvSpPr txBox="1"/>
          <p:nvPr/>
        </p:nvSpPr>
        <p:spPr>
          <a:xfrm>
            <a:off x="3799778" y="4077863"/>
            <a:ext cx="3089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流利的语音合成效果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4D2ECBB-A65B-9846-E911-320065CD836E}"/>
              </a:ext>
            </a:extLst>
          </p:cNvPr>
          <p:cNvSpPr txBox="1"/>
          <p:nvPr/>
        </p:nvSpPr>
        <p:spPr>
          <a:xfrm>
            <a:off x="9886556" y="2187774"/>
            <a:ext cx="492443" cy="32445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根据剧本生成回复语句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C51F1D7-55F0-665A-2E04-5916DCF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8593"/>
            <a:ext cx="12192000" cy="13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8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DA3DF-5C0B-5867-E381-FC48FCC0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91" y="250254"/>
            <a:ext cx="11435018" cy="867930"/>
          </a:xfrm>
        </p:spPr>
        <p:txBody>
          <a:bodyPr/>
          <a:lstStyle/>
          <a:p>
            <a:r>
              <a:rPr lang="zh-CN" altLang="en-US" spc="300" dirty="0"/>
              <a:t>实时跟踪</a:t>
            </a:r>
            <a:br>
              <a:rPr lang="zh-CN" altLang="en-US" spc="300" dirty="0"/>
            </a:br>
            <a:endParaRPr lang="zh-CN" altLang="en-US" spc="3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5C27E9C-285E-D5FB-7FC4-6661BB75FD49}"/>
              </a:ext>
            </a:extLst>
          </p:cNvPr>
          <p:cNvGrpSpPr/>
          <p:nvPr/>
        </p:nvGrpSpPr>
        <p:grpSpPr>
          <a:xfrm>
            <a:off x="378491" y="1459530"/>
            <a:ext cx="11435018" cy="1054481"/>
            <a:chOff x="851853" y="2702587"/>
            <a:chExt cx="11164823" cy="102331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73E9467-255F-DCB5-C756-8436C27505C8}"/>
                </a:ext>
              </a:extLst>
            </p:cNvPr>
            <p:cNvSpPr/>
            <p:nvPr/>
          </p:nvSpPr>
          <p:spPr>
            <a:xfrm>
              <a:off x="851853" y="2702587"/>
              <a:ext cx="11164823" cy="102331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972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DB0E9CA-4F94-D312-46B5-C006939171A2}"/>
                </a:ext>
              </a:extLst>
            </p:cNvPr>
            <p:cNvCxnSpPr>
              <a:cxnSpLocks/>
            </p:cNvCxnSpPr>
            <p:nvPr/>
          </p:nvCxnSpPr>
          <p:spPr>
            <a:xfrm>
              <a:off x="851853" y="2702587"/>
              <a:ext cx="0" cy="1023315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20B249F-07DA-1ACC-5A8E-521FF6E16160}"/>
              </a:ext>
            </a:extLst>
          </p:cNvPr>
          <p:cNvGrpSpPr/>
          <p:nvPr/>
        </p:nvGrpSpPr>
        <p:grpSpPr>
          <a:xfrm>
            <a:off x="843645" y="1618891"/>
            <a:ext cx="868957" cy="860696"/>
            <a:chOff x="1757563" y="1579008"/>
            <a:chExt cx="848425" cy="860696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088E92B-06F8-A291-845C-BA8E52232A12}"/>
                </a:ext>
              </a:extLst>
            </p:cNvPr>
            <p:cNvSpPr/>
            <p:nvPr/>
          </p:nvSpPr>
          <p:spPr>
            <a:xfrm>
              <a:off x="1757563" y="1579008"/>
              <a:ext cx="307177" cy="716585"/>
            </a:xfrm>
            <a:custGeom>
              <a:avLst/>
              <a:gdLst/>
              <a:ahLst/>
              <a:cxnLst/>
              <a:rect l="l" t="t" r="r" b="b"/>
              <a:pathLst>
                <a:path w="144418" h="336900">
                  <a:moveTo>
                    <a:pt x="94134" y="0"/>
                  </a:moveTo>
                  <a:lnTo>
                    <a:pt x="100984" y="3658"/>
                  </a:lnTo>
                  <a:lnTo>
                    <a:pt x="100984" y="280264"/>
                  </a:lnTo>
                  <a:cubicBezTo>
                    <a:pt x="100251" y="296666"/>
                    <a:pt x="102403" y="307296"/>
                    <a:pt x="107442" y="312154"/>
                  </a:cubicBezTo>
                  <a:cubicBezTo>
                    <a:pt x="112481" y="317011"/>
                    <a:pt x="124806" y="319183"/>
                    <a:pt x="144418" y="318669"/>
                  </a:cubicBezTo>
                  <a:lnTo>
                    <a:pt x="144418" y="336900"/>
                  </a:lnTo>
                  <a:lnTo>
                    <a:pt x="915" y="336900"/>
                  </a:lnTo>
                  <a:lnTo>
                    <a:pt x="915" y="318669"/>
                  </a:lnTo>
                  <a:cubicBezTo>
                    <a:pt x="15158" y="318821"/>
                    <a:pt x="25584" y="318008"/>
                    <a:pt x="32190" y="316230"/>
                  </a:cubicBezTo>
                  <a:cubicBezTo>
                    <a:pt x="38797" y="314452"/>
                    <a:pt x="42991" y="310795"/>
                    <a:pt x="44772" y="305257"/>
                  </a:cubicBezTo>
                  <a:cubicBezTo>
                    <a:pt x="46553" y="299720"/>
                    <a:pt x="47326" y="291389"/>
                    <a:pt x="47092" y="280264"/>
                  </a:cubicBezTo>
                  <a:lnTo>
                    <a:pt x="47092" y="79553"/>
                  </a:lnTo>
                  <a:cubicBezTo>
                    <a:pt x="47168" y="69552"/>
                    <a:pt x="46330" y="62237"/>
                    <a:pt x="44577" y="57607"/>
                  </a:cubicBezTo>
                  <a:cubicBezTo>
                    <a:pt x="42825" y="52978"/>
                    <a:pt x="39700" y="50692"/>
                    <a:pt x="35205" y="50749"/>
                  </a:cubicBezTo>
                  <a:cubicBezTo>
                    <a:pt x="30928" y="50826"/>
                    <a:pt x="26222" y="51702"/>
                    <a:pt x="21088" y="53378"/>
                  </a:cubicBezTo>
                  <a:cubicBezTo>
                    <a:pt x="15955" y="55055"/>
                    <a:pt x="9992" y="57074"/>
                    <a:pt x="3201" y="59436"/>
                  </a:cubicBezTo>
                  <a:lnTo>
                    <a:pt x="0" y="41148"/>
                  </a:lnTo>
                  <a:cubicBezTo>
                    <a:pt x="20269" y="34205"/>
                    <a:pt x="37790" y="27518"/>
                    <a:pt x="52564" y="21089"/>
                  </a:cubicBezTo>
                  <a:cubicBezTo>
                    <a:pt x="67337" y="14659"/>
                    <a:pt x="81194" y="7630"/>
                    <a:pt x="94134" y="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972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A836933-68B8-EBC9-F5BB-F2DAD07E310D}"/>
                </a:ext>
              </a:extLst>
            </p:cNvPr>
            <p:cNvGrpSpPr/>
            <p:nvPr/>
          </p:nvGrpSpPr>
          <p:grpSpPr>
            <a:xfrm>
              <a:off x="1801800" y="1746440"/>
              <a:ext cx="804188" cy="693264"/>
              <a:chOff x="-696242" y="1608054"/>
              <a:chExt cx="497458" cy="42884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A205665F-CA90-AEFE-AE69-7C9D1BEFA14F}"/>
                  </a:ext>
                </a:extLst>
              </p:cNvPr>
              <p:cNvSpPr/>
              <p:nvPr/>
            </p:nvSpPr>
            <p:spPr>
              <a:xfrm>
                <a:off x="-538598" y="1798563"/>
                <a:ext cx="139700" cy="146050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9723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06E7738F-0D99-27AF-F823-F90B9AC5EDAB}"/>
                  </a:ext>
                </a:extLst>
              </p:cNvPr>
              <p:cNvSpPr/>
              <p:nvPr/>
            </p:nvSpPr>
            <p:spPr>
              <a:xfrm>
                <a:off x="-696242" y="1608054"/>
                <a:ext cx="497458" cy="428842"/>
              </a:xfrm>
              <a:prstGeom prst="triangle">
                <a:avLst>
                  <a:gd name="adj" fmla="val 66347"/>
                </a:avLst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9723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8A89C3-5327-9F20-E1D3-CB1727264BD6}"/>
              </a:ext>
            </a:extLst>
          </p:cNvPr>
          <p:cNvGrpSpPr/>
          <p:nvPr/>
        </p:nvGrpSpPr>
        <p:grpSpPr>
          <a:xfrm>
            <a:off x="378490" y="2626926"/>
            <a:ext cx="11435013" cy="3860371"/>
            <a:chOff x="851852" y="2702587"/>
            <a:chExt cx="11164818" cy="102331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6E9B6EC-F008-010C-6A8A-20379DF86126}"/>
                </a:ext>
              </a:extLst>
            </p:cNvPr>
            <p:cNvSpPr/>
            <p:nvPr/>
          </p:nvSpPr>
          <p:spPr>
            <a:xfrm>
              <a:off x="851852" y="2702587"/>
              <a:ext cx="11164818" cy="102331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972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C3F76F2-4DC6-0D7F-1781-DBF6A6AA1456}"/>
                </a:ext>
              </a:extLst>
            </p:cNvPr>
            <p:cNvCxnSpPr>
              <a:cxnSpLocks/>
            </p:cNvCxnSpPr>
            <p:nvPr/>
          </p:nvCxnSpPr>
          <p:spPr>
            <a:xfrm>
              <a:off x="851853" y="2702587"/>
              <a:ext cx="0" cy="1023315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4D89B7A-4B0E-AA28-04C4-DB5C37CC1D96}"/>
              </a:ext>
            </a:extLst>
          </p:cNvPr>
          <p:cNvGrpSpPr/>
          <p:nvPr/>
        </p:nvGrpSpPr>
        <p:grpSpPr>
          <a:xfrm>
            <a:off x="739585" y="2936906"/>
            <a:ext cx="1052065" cy="949487"/>
            <a:chOff x="1643807" y="2748905"/>
            <a:chExt cx="1027206" cy="949487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566722C-9951-BB84-E54A-3C231C015C4C}"/>
                </a:ext>
              </a:extLst>
            </p:cNvPr>
            <p:cNvSpPr/>
            <p:nvPr/>
          </p:nvSpPr>
          <p:spPr>
            <a:xfrm>
              <a:off x="1643807" y="2748905"/>
              <a:ext cx="497934" cy="738995"/>
            </a:xfrm>
            <a:custGeom>
              <a:avLst/>
              <a:gdLst/>
              <a:ahLst/>
              <a:cxnLst/>
              <a:rect l="l" t="t" r="r" b="b"/>
              <a:pathLst>
                <a:path w="228543" h="339186">
                  <a:moveTo>
                    <a:pt x="114300" y="0"/>
                  </a:moveTo>
                  <a:cubicBezTo>
                    <a:pt x="141138" y="268"/>
                    <a:pt x="162719" y="4452"/>
                    <a:pt x="179043" y="12552"/>
                  </a:cubicBezTo>
                  <a:cubicBezTo>
                    <a:pt x="195366" y="20652"/>
                    <a:pt x="207196" y="31064"/>
                    <a:pt x="214531" y="43788"/>
                  </a:cubicBezTo>
                  <a:cubicBezTo>
                    <a:pt x="221865" y="56512"/>
                    <a:pt x="225469" y="69943"/>
                    <a:pt x="225342" y="84082"/>
                  </a:cubicBezTo>
                  <a:cubicBezTo>
                    <a:pt x="224876" y="101688"/>
                    <a:pt x="219985" y="117236"/>
                    <a:pt x="210669" y="130726"/>
                  </a:cubicBezTo>
                  <a:cubicBezTo>
                    <a:pt x="201354" y="144216"/>
                    <a:pt x="190411" y="155648"/>
                    <a:pt x="177841" y="165022"/>
                  </a:cubicBezTo>
                  <a:cubicBezTo>
                    <a:pt x="164025" y="175616"/>
                    <a:pt x="150064" y="185524"/>
                    <a:pt x="135958" y="194746"/>
                  </a:cubicBezTo>
                  <a:cubicBezTo>
                    <a:pt x="121853" y="203968"/>
                    <a:pt x="108233" y="213419"/>
                    <a:pt x="95097" y="223098"/>
                  </a:cubicBezTo>
                  <a:cubicBezTo>
                    <a:pt x="81610" y="233264"/>
                    <a:pt x="70180" y="244715"/>
                    <a:pt x="60807" y="257452"/>
                  </a:cubicBezTo>
                  <a:cubicBezTo>
                    <a:pt x="51435" y="270190"/>
                    <a:pt x="44120" y="284956"/>
                    <a:pt x="38862" y="301752"/>
                  </a:cubicBezTo>
                  <a:lnTo>
                    <a:pt x="160477" y="301752"/>
                  </a:lnTo>
                  <a:cubicBezTo>
                    <a:pt x="175800" y="302276"/>
                    <a:pt x="186384" y="299514"/>
                    <a:pt x="192227" y="293464"/>
                  </a:cubicBezTo>
                  <a:cubicBezTo>
                    <a:pt x="198070" y="287414"/>
                    <a:pt x="203171" y="274934"/>
                    <a:pt x="207529" y="256023"/>
                  </a:cubicBezTo>
                  <a:lnTo>
                    <a:pt x="228543" y="258767"/>
                  </a:lnTo>
                  <a:lnTo>
                    <a:pt x="213923" y="339186"/>
                  </a:lnTo>
                  <a:lnTo>
                    <a:pt x="7772" y="339186"/>
                  </a:lnTo>
                  <a:lnTo>
                    <a:pt x="0" y="331425"/>
                  </a:lnTo>
                  <a:cubicBezTo>
                    <a:pt x="7041" y="299276"/>
                    <a:pt x="16580" y="272517"/>
                    <a:pt x="28617" y="251147"/>
                  </a:cubicBezTo>
                  <a:cubicBezTo>
                    <a:pt x="40654" y="229778"/>
                    <a:pt x="54088" y="211987"/>
                    <a:pt x="68918" y="197776"/>
                  </a:cubicBezTo>
                  <a:cubicBezTo>
                    <a:pt x="83749" y="183565"/>
                    <a:pt x="98876" y="171123"/>
                    <a:pt x="114300" y="160449"/>
                  </a:cubicBezTo>
                  <a:cubicBezTo>
                    <a:pt x="131550" y="148474"/>
                    <a:pt x="144827" y="136299"/>
                    <a:pt x="154133" y="123923"/>
                  </a:cubicBezTo>
                  <a:cubicBezTo>
                    <a:pt x="163439" y="111548"/>
                    <a:pt x="168145" y="96743"/>
                    <a:pt x="168249" y="79509"/>
                  </a:cubicBezTo>
                  <a:cubicBezTo>
                    <a:pt x="168021" y="59664"/>
                    <a:pt x="162877" y="44936"/>
                    <a:pt x="152819" y="35323"/>
                  </a:cubicBezTo>
                  <a:cubicBezTo>
                    <a:pt x="142760" y="25709"/>
                    <a:pt x="129159" y="20927"/>
                    <a:pt x="112014" y="20974"/>
                  </a:cubicBezTo>
                  <a:cubicBezTo>
                    <a:pt x="98250" y="20727"/>
                    <a:pt x="86458" y="24423"/>
                    <a:pt x="76638" y="32064"/>
                  </a:cubicBezTo>
                  <a:cubicBezTo>
                    <a:pt x="66818" y="39705"/>
                    <a:pt x="59255" y="52777"/>
                    <a:pt x="53949" y="71278"/>
                  </a:cubicBezTo>
                  <a:cubicBezTo>
                    <a:pt x="51501" y="79157"/>
                    <a:pt x="48168" y="84663"/>
                    <a:pt x="43948" y="87797"/>
                  </a:cubicBezTo>
                  <a:cubicBezTo>
                    <a:pt x="39729" y="90932"/>
                    <a:pt x="34223" y="92437"/>
                    <a:pt x="27432" y="92313"/>
                  </a:cubicBezTo>
                  <a:cubicBezTo>
                    <a:pt x="21631" y="92294"/>
                    <a:pt x="17002" y="90274"/>
                    <a:pt x="13544" y="86254"/>
                  </a:cubicBezTo>
                  <a:cubicBezTo>
                    <a:pt x="10087" y="82234"/>
                    <a:pt x="8315" y="76327"/>
                    <a:pt x="8229" y="68534"/>
                  </a:cubicBezTo>
                  <a:cubicBezTo>
                    <a:pt x="8218" y="58618"/>
                    <a:pt x="12101" y="48428"/>
                    <a:pt x="19879" y="37962"/>
                  </a:cubicBezTo>
                  <a:cubicBezTo>
                    <a:pt x="27658" y="27496"/>
                    <a:pt x="39398" y="18631"/>
                    <a:pt x="55101" y="11366"/>
                  </a:cubicBezTo>
                  <a:cubicBezTo>
                    <a:pt x="70804" y="4101"/>
                    <a:pt x="90537" y="313"/>
                    <a:pt x="114300" y="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972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99A09FF-3DF5-5FF1-7A79-15322A504F36}"/>
                </a:ext>
              </a:extLst>
            </p:cNvPr>
            <p:cNvGrpSpPr/>
            <p:nvPr/>
          </p:nvGrpSpPr>
          <p:grpSpPr>
            <a:xfrm>
              <a:off x="1736776" y="2893017"/>
              <a:ext cx="934237" cy="805375"/>
              <a:chOff x="-736464" y="1576628"/>
              <a:chExt cx="577904" cy="498192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AC0843AF-0427-9B8E-1848-70973E27BF25}"/>
                  </a:ext>
                </a:extLst>
              </p:cNvPr>
              <p:cNvSpPr/>
              <p:nvPr/>
            </p:nvSpPr>
            <p:spPr>
              <a:xfrm>
                <a:off x="-538598" y="1798563"/>
                <a:ext cx="139700" cy="146050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9723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48DE96A0-E93D-670F-38EB-5EFA84D74713}"/>
                  </a:ext>
                </a:extLst>
              </p:cNvPr>
              <p:cNvSpPr/>
              <p:nvPr/>
            </p:nvSpPr>
            <p:spPr>
              <a:xfrm>
                <a:off x="-736464" y="1576628"/>
                <a:ext cx="577904" cy="498192"/>
              </a:xfrm>
              <a:prstGeom prst="triangle">
                <a:avLst>
                  <a:gd name="adj" fmla="val 66347"/>
                </a:avLst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9723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30" name="TextBox 31">
            <a:extLst>
              <a:ext uri="{FF2B5EF4-FFF2-40B4-BE49-F238E27FC236}">
                <a16:creationId xmlns:a16="http://schemas.microsoft.com/office/drawing/2014/main" id="{A0A5080D-EF6F-7EF9-0543-E25AD1C31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447" y="1416045"/>
            <a:ext cx="10076397" cy="1053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获取感兴趣的区域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ROI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定义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z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的最小和最大值设置感兴趣区域，可在初始化阶段设置，也可以动态调整。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C604F92-7965-FFA0-3158-B90DC8355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810" y="2622519"/>
            <a:ext cx="9597695" cy="1053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将相机坐标系中的点映射到世界坐标系中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图像的像素值为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width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height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,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则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每个像素值对应的水平和垂直方向弧度为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：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2966E7B-0DFD-54F4-AFA2-28D632FBB68B}"/>
              </a:ext>
            </a:extLst>
          </p:cNvPr>
          <p:cNvGrpSpPr/>
          <p:nvPr/>
        </p:nvGrpSpPr>
        <p:grpSpPr>
          <a:xfrm>
            <a:off x="8229979" y="3594485"/>
            <a:ext cx="4272986" cy="2962112"/>
            <a:chOff x="11983650" y="2549354"/>
            <a:chExt cx="4272986" cy="2962112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5234B191-5CD4-A44B-070B-3216A7AE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3650" y="2549354"/>
              <a:ext cx="3691485" cy="2962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1454317-390B-B5F3-ADF0-D4270135A77F}"/>
                </a:ext>
              </a:extLst>
            </p:cNvPr>
            <p:cNvSpPr txBox="1"/>
            <p:nvPr/>
          </p:nvSpPr>
          <p:spPr>
            <a:xfrm>
              <a:off x="13242832" y="3649706"/>
              <a:ext cx="2360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水平视场角</a:t>
              </a:r>
              <a:endParaRPr lang="en-US" altLang="zh-CN" sz="1600" b="1" dirty="0">
                <a:solidFill>
                  <a:srgbClr val="FF0000"/>
                </a:solidFill>
              </a:endParaRPr>
            </a:p>
            <a:p>
              <a:r>
                <a:rPr lang="zh-CN" altLang="en-US" sz="1600" b="1" dirty="0">
                  <a:solidFill>
                    <a:srgbClr val="FF0000"/>
                  </a:solidFill>
                </a:rPr>
                <a:t>（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HFOV</a:t>
              </a:r>
              <a:r>
                <a:rPr lang="zh-CN" altLang="en-US" sz="1600" b="1" dirty="0">
                  <a:solidFill>
                    <a:srgbClr val="FF0000"/>
                  </a:solidFill>
                </a:rPr>
                <a:t>）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B6DD35E-79A8-B912-7D04-473E1176EDF3}"/>
                </a:ext>
              </a:extLst>
            </p:cNvPr>
            <p:cNvSpPr txBox="1"/>
            <p:nvPr/>
          </p:nvSpPr>
          <p:spPr>
            <a:xfrm rot="1706039">
              <a:off x="13722567" y="3042185"/>
              <a:ext cx="253406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垂直视场角（</a:t>
              </a:r>
              <a:r>
                <a:rPr lang="en-US" altLang="zh-CN" sz="1600" b="1" dirty="0">
                  <a:solidFill>
                    <a:srgbClr val="FF0000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VFOV</a:t>
              </a:r>
              <a:r>
                <a:rPr lang="zh-CN" altLang="en-US" sz="1600" b="1" dirty="0">
                  <a:solidFill>
                    <a:srgbClr val="FF0000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BAFD228-E231-771E-26D3-4540AC614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582276"/>
              </p:ext>
            </p:extLst>
          </p:nvPr>
        </p:nvGraphicFramePr>
        <p:xfrm>
          <a:off x="1725427" y="3733241"/>
          <a:ext cx="3704449" cy="708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57400" imgH="393700" progId="Equation.DSMT4">
                  <p:embed/>
                </p:oleObj>
              </mc:Choice>
              <mc:Fallback>
                <p:oleObj r:id="rId3" imgW="2057400" imgH="393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5427" y="3733241"/>
                        <a:ext cx="3704449" cy="7088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99C04664-CD64-4EA1-E87A-E4B8657C1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507960"/>
              </p:ext>
            </p:extLst>
          </p:nvPr>
        </p:nvGraphicFramePr>
        <p:xfrm>
          <a:off x="5649567" y="3728555"/>
          <a:ext cx="3704443" cy="754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057400" imgH="419100" progId="Equation.DSMT4">
                  <p:embed/>
                </p:oleObj>
              </mc:Choice>
              <mc:Fallback>
                <p:oleObj r:id="rId5" imgW="2057400" imgH="41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9567" y="3728555"/>
                        <a:ext cx="3704443" cy="7546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3">
            <a:extLst>
              <a:ext uri="{FF2B5EF4-FFF2-40B4-BE49-F238E27FC236}">
                <a16:creationId xmlns:a16="http://schemas.microsoft.com/office/drawing/2014/main" id="{21DAEBF8-3EEE-A7D3-69AB-F79AF0EA3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229" y="32995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3B3926B1-55EE-757D-46D3-68E03F35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229" y="41504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D2B5AD08-413F-2FB6-8C2B-70AB80423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229" y="45695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04FF356-9ABE-11A3-8279-A71C4C833A27}"/>
              </a:ext>
            </a:extLst>
          </p:cNvPr>
          <p:cNvSpPr txBox="1"/>
          <p:nvPr/>
        </p:nvSpPr>
        <p:spPr>
          <a:xfrm>
            <a:off x="1646940" y="4433846"/>
            <a:ext cx="7192887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则对应的水平方向弧度值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α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和垂直方向弧度值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β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为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：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6EEBFC25-3F46-7ACE-C77E-C38C5C2F0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300819"/>
              </p:ext>
            </p:extLst>
          </p:nvPr>
        </p:nvGraphicFramePr>
        <p:xfrm>
          <a:off x="1683860" y="4951891"/>
          <a:ext cx="4765583" cy="683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743200" imgH="393700" progId="Equation.DSMT4">
                  <p:embed/>
                </p:oleObj>
              </mc:Choice>
              <mc:Fallback>
                <p:oleObj r:id="rId7" imgW="2743200" imgH="393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3860" y="4951891"/>
                        <a:ext cx="4765583" cy="6839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B214C443-A060-54A0-503A-7E2874EB1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220773"/>
              </p:ext>
            </p:extLst>
          </p:nvPr>
        </p:nvGraphicFramePr>
        <p:xfrm>
          <a:off x="1646940" y="5692137"/>
          <a:ext cx="4798679" cy="683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768600" imgH="393700" progId="Equation.DSMT4">
                  <p:embed/>
                </p:oleObj>
              </mc:Choice>
              <mc:Fallback>
                <p:oleObj r:id="rId9" imgW="2768600" imgH="393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940" y="5692137"/>
                        <a:ext cx="4798679" cy="6839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16">
            <a:extLst>
              <a:ext uri="{FF2B5EF4-FFF2-40B4-BE49-F238E27FC236}">
                <a16:creationId xmlns:a16="http://schemas.microsoft.com/office/drawing/2014/main" id="{BF6AFE0E-9264-509E-4BE3-9FBF5140D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49" y="4466027"/>
            <a:ext cx="17549773" cy="62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1" name="Rectangle 17">
            <a:extLst>
              <a:ext uri="{FF2B5EF4-FFF2-40B4-BE49-F238E27FC236}">
                <a16:creationId xmlns:a16="http://schemas.microsoft.com/office/drawing/2014/main" id="{D1F66A5D-6B8D-3E91-5FA6-6AF90596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49" y="5504442"/>
            <a:ext cx="175497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D2467E69-95F0-F034-9FFE-B34BBB653D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462" y="6520190"/>
            <a:ext cx="2000529" cy="247685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2CC320F9-3C22-A71C-DBB8-7897A50E4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8643" y="6525165"/>
            <a:ext cx="2000529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DA3DF-5C0B-5867-E381-FC48FCC0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91" y="250254"/>
            <a:ext cx="11435018" cy="867930"/>
          </a:xfrm>
        </p:spPr>
        <p:txBody>
          <a:bodyPr/>
          <a:lstStyle/>
          <a:p>
            <a:r>
              <a:rPr lang="zh-CN" altLang="en-US" spc="300" dirty="0"/>
              <a:t>实时跟踪</a:t>
            </a:r>
            <a:br>
              <a:rPr lang="zh-CN" altLang="en-US" spc="300" dirty="0"/>
            </a:br>
            <a:endParaRPr lang="zh-CN" altLang="en-US" spc="3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8A89C3-5327-9F20-E1D3-CB1727264BD6}"/>
              </a:ext>
            </a:extLst>
          </p:cNvPr>
          <p:cNvGrpSpPr/>
          <p:nvPr/>
        </p:nvGrpSpPr>
        <p:grpSpPr>
          <a:xfrm>
            <a:off x="408900" y="1370837"/>
            <a:ext cx="11435013" cy="2064756"/>
            <a:chOff x="851852" y="2702587"/>
            <a:chExt cx="11164818" cy="102331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6E9B6EC-F008-010C-6A8A-20379DF86126}"/>
                </a:ext>
              </a:extLst>
            </p:cNvPr>
            <p:cNvSpPr/>
            <p:nvPr/>
          </p:nvSpPr>
          <p:spPr>
            <a:xfrm>
              <a:off x="851852" y="2702587"/>
              <a:ext cx="11164818" cy="102331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972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C3F76F2-4DC6-0D7F-1781-DBF6A6AA1456}"/>
                </a:ext>
              </a:extLst>
            </p:cNvPr>
            <p:cNvCxnSpPr>
              <a:cxnSpLocks/>
            </p:cNvCxnSpPr>
            <p:nvPr/>
          </p:nvCxnSpPr>
          <p:spPr>
            <a:xfrm>
              <a:off x="851853" y="2702587"/>
              <a:ext cx="0" cy="1023315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4D89B7A-4B0E-AA28-04C4-DB5C37CC1D96}"/>
              </a:ext>
            </a:extLst>
          </p:cNvPr>
          <p:cNvGrpSpPr/>
          <p:nvPr/>
        </p:nvGrpSpPr>
        <p:grpSpPr>
          <a:xfrm>
            <a:off x="739585" y="1676516"/>
            <a:ext cx="1052065" cy="949487"/>
            <a:chOff x="1643807" y="2748905"/>
            <a:chExt cx="1027206" cy="949487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566722C-9951-BB84-E54A-3C231C015C4C}"/>
                </a:ext>
              </a:extLst>
            </p:cNvPr>
            <p:cNvSpPr/>
            <p:nvPr/>
          </p:nvSpPr>
          <p:spPr>
            <a:xfrm>
              <a:off x="1643807" y="2748905"/>
              <a:ext cx="497934" cy="738995"/>
            </a:xfrm>
            <a:custGeom>
              <a:avLst/>
              <a:gdLst/>
              <a:ahLst/>
              <a:cxnLst/>
              <a:rect l="l" t="t" r="r" b="b"/>
              <a:pathLst>
                <a:path w="228543" h="339186">
                  <a:moveTo>
                    <a:pt x="114300" y="0"/>
                  </a:moveTo>
                  <a:cubicBezTo>
                    <a:pt x="141138" y="268"/>
                    <a:pt x="162719" y="4452"/>
                    <a:pt x="179043" y="12552"/>
                  </a:cubicBezTo>
                  <a:cubicBezTo>
                    <a:pt x="195366" y="20652"/>
                    <a:pt x="207196" y="31064"/>
                    <a:pt x="214531" y="43788"/>
                  </a:cubicBezTo>
                  <a:cubicBezTo>
                    <a:pt x="221865" y="56512"/>
                    <a:pt x="225469" y="69943"/>
                    <a:pt x="225342" y="84082"/>
                  </a:cubicBezTo>
                  <a:cubicBezTo>
                    <a:pt x="224876" y="101688"/>
                    <a:pt x="219985" y="117236"/>
                    <a:pt x="210669" y="130726"/>
                  </a:cubicBezTo>
                  <a:cubicBezTo>
                    <a:pt x="201354" y="144216"/>
                    <a:pt x="190411" y="155648"/>
                    <a:pt x="177841" y="165022"/>
                  </a:cubicBezTo>
                  <a:cubicBezTo>
                    <a:pt x="164025" y="175616"/>
                    <a:pt x="150064" y="185524"/>
                    <a:pt x="135958" y="194746"/>
                  </a:cubicBezTo>
                  <a:cubicBezTo>
                    <a:pt x="121853" y="203968"/>
                    <a:pt x="108233" y="213419"/>
                    <a:pt x="95097" y="223098"/>
                  </a:cubicBezTo>
                  <a:cubicBezTo>
                    <a:pt x="81610" y="233264"/>
                    <a:pt x="70180" y="244715"/>
                    <a:pt x="60807" y="257452"/>
                  </a:cubicBezTo>
                  <a:cubicBezTo>
                    <a:pt x="51435" y="270190"/>
                    <a:pt x="44120" y="284956"/>
                    <a:pt x="38862" y="301752"/>
                  </a:cubicBezTo>
                  <a:lnTo>
                    <a:pt x="160477" y="301752"/>
                  </a:lnTo>
                  <a:cubicBezTo>
                    <a:pt x="175800" y="302276"/>
                    <a:pt x="186384" y="299514"/>
                    <a:pt x="192227" y="293464"/>
                  </a:cubicBezTo>
                  <a:cubicBezTo>
                    <a:pt x="198070" y="287414"/>
                    <a:pt x="203171" y="274934"/>
                    <a:pt x="207529" y="256023"/>
                  </a:cubicBezTo>
                  <a:lnTo>
                    <a:pt x="228543" y="258767"/>
                  </a:lnTo>
                  <a:lnTo>
                    <a:pt x="213923" y="339186"/>
                  </a:lnTo>
                  <a:lnTo>
                    <a:pt x="7772" y="339186"/>
                  </a:lnTo>
                  <a:lnTo>
                    <a:pt x="0" y="331425"/>
                  </a:lnTo>
                  <a:cubicBezTo>
                    <a:pt x="7041" y="299276"/>
                    <a:pt x="16580" y="272517"/>
                    <a:pt x="28617" y="251147"/>
                  </a:cubicBezTo>
                  <a:cubicBezTo>
                    <a:pt x="40654" y="229778"/>
                    <a:pt x="54088" y="211987"/>
                    <a:pt x="68918" y="197776"/>
                  </a:cubicBezTo>
                  <a:cubicBezTo>
                    <a:pt x="83749" y="183565"/>
                    <a:pt x="98876" y="171123"/>
                    <a:pt x="114300" y="160449"/>
                  </a:cubicBezTo>
                  <a:cubicBezTo>
                    <a:pt x="131550" y="148474"/>
                    <a:pt x="144827" y="136299"/>
                    <a:pt x="154133" y="123923"/>
                  </a:cubicBezTo>
                  <a:cubicBezTo>
                    <a:pt x="163439" y="111548"/>
                    <a:pt x="168145" y="96743"/>
                    <a:pt x="168249" y="79509"/>
                  </a:cubicBezTo>
                  <a:cubicBezTo>
                    <a:pt x="168021" y="59664"/>
                    <a:pt x="162877" y="44936"/>
                    <a:pt x="152819" y="35323"/>
                  </a:cubicBezTo>
                  <a:cubicBezTo>
                    <a:pt x="142760" y="25709"/>
                    <a:pt x="129159" y="20927"/>
                    <a:pt x="112014" y="20974"/>
                  </a:cubicBezTo>
                  <a:cubicBezTo>
                    <a:pt x="98250" y="20727"/>
                    <a:pt x="86458" y="24423"/>
                    <a:pt x="76638" y="32064"/>
                  </a:cubicBezTo>
                  <a:cubicBezTo>
                    <a:pt x="66818" y="39705"/>
                    <a:pt x="59255" y="52777"/>
                    <a:pt x="53949" y="71278"/>
                  </a:cubicBezTo>
                  <a:cubicBezTo>
                    <a:pt x="51501" y="79157"/>
                    <a:pt x="48168" y="84663"/>
                    <a:pt x="43948" y="87797"/>
                  </a:cubicBezTo>
                  <a:cubicBezTo>
                    <a:pt x="39729" y="90932"/>
                    <a:pt x="34223" y="92437"/>
                    <a:pt x="27432" y="92313"/>
                  </a:cubicBezTo>
                  <a:cubicBezTo>
                    <a:pt x="21631" y="92294"/>
                    <a:pt x="17002" y="90274"/>
                    <a:pt x="13544" y="86254"/>
                  </a:cubicBezTo>
                  <a:cubicBezTo>
                    <a:pt x="10087" y="82234"/>
                    <a:pt x="8315" y="76327"/>
                    <a:pt x="8229" y="68534"/>
                  </a:cubicBezTo>
                  <a:cubicBezTo>
                    <a:pt x="8218" y="58618"/>
                    <a:pt x="12101" y="48428"/>
                    <a:pt x="19879" y="37962"/>
                  </a:cubicBezTo>
                  <a:cubicBezTo>
                    <a:pt x="27658" y="27496"/>
                    <a:pt x="39398" y="18631"/>
                    <a:pt x="55101" y="11366"/>
                  </a:cubicBezTo>
                  <a:cubicBezTo>
                    <a:pt x="70804" y="4101"/>
                    <a:pt x="90537" y="313"/>
                    <a:pt x="114300" y="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972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99A09FF-3DF5-5FF1-7A79-15322A504F36}"/>
                </a:ext>
              </a:extLst>
            </p:cNvPr>
            <p:cNvGrpSpPr/>
            <p:nvPr/>
          </p:nvGrpSpPr>
          <p:grpSpPr>
            <a:xfrm>
              <a:off x="1736776" y="2893017"/>
              <a:ext cx="934237" cy="805375"/>
              <a:chOff x="-736464" y="1576628"/>
              <a:chExt cx="577904" cy="498192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AC0843AF-0427-9B8E-1848-70973E27BF25}"/>
                  </a:ext>
                </a:extLst>
              </p:cNvPr>
              <p:cNvSpPr/>
              <p:nvPr/>
            </p:nvSpPr>
            <p:spPr>
              <a:xfrm>
                <a:off x="-538598" y="1798563"/>
                <a:ext cx="139700" cy="146050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9723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48DE96A0-E93D-670F-38EB-5EFA84D74713}"/>
                  </a:ext>
                </a:extLst>
              </p:cNvPr>
              <p:cNvSpPr/>
              <p:nvPr/>
            </p:nvSpPr>
            <p:spPr>
              <a:xfrm>
                <a:off x="-736464" y="1576628"/>
                <a:ext cx="577904" cy="498192"/>
              </a:xfrm>
              <a:prstGeom prst="triangle">
                <a:avLst>
                  <a:gd name="adj" fmla="val 66347"/>
                </a:avLst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9723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1C604F92-7965-FFA0-3158-B90DC8355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811" y="1312701"/>
            <a:ext cx="7012644" cy="151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将相机坐标系中的点映射到世界坐标系中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若该像素深度值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noProof="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则世界坐标系下该像素对应位置与摄像头的水平距离和垂直距离为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：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3B3926B1-55EE-757D-46D3-68E03F35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229" y="28900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D2B5AD08-413F-2FB6-8C2B-70AB80423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229" y="33091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12C2D0-5519-7615-2DCF-CB786BBB0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913" y="1259477"/>
            <a:ext cx="2520000" cy="21691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B89E087-F07A-3047-ED51-BE64EFDD22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850866"/>
              </p:ext>
            </p:extLst>
          </p:nvPr>
        </p:nvGraphicFramePr>
        <p:xfrm>
          <a:off x="1708753" y="2777336"/>
          <a:ext cx="1931137" cy="526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38200" imgH="228600" progId="Equation.DSMT4">
                  <p:embed/>
                </p:oleObj>
              </mc:Choice>
              <mc:Fallback>
                <p:oleObj r:id="rId3" imgW="83820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753" y="2777336"/>
                        <a:ext cx="1931137" cy="5266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37A81D0B-54BD-26CE-558D-586704D9F5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34905"/>
              </p:ext>
            </p:extLst>
          </p:nvPr>
        </p:nvGraphicFramePr>
        <p:xfrm>
          <a:off x="4397882" y="2812172"/>
          <a:ext cx="1931137" cy="526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838200" imgH="228600" progId="Equation.DSMT4">
                  <p:embed/>
                </p:oleObj>
              </mc:Choice>
              <mc:Fallback>
                <p:oleObj r:id="rId5" imgW="8382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882" y="2812172"/>
                        <a:ext cx="1931137" cy="5266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C00BFCF3-5D54-7D7E-001D-150DE037CBA5}"/>
              </a:ext>
            </a:extLst>
          </p:cNvPr>
          <p:cNvSpPr/>
          <p:nvPr/>
        </p:nvSpPr>
        <p:spPr>
          <a:xfrm>
            <a:off x="408900" y="3553228"/>
            <a:ext cx="11435013" cy="141939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972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HK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5F13F38-A7AC-4730-BE59-776AC711736B}"/>
              </a:ext>
            </a:extLst>
          </p:cNvPr>
          <p:cNvCxnSpPr>
            <a:cxnSpLocks/>
          </p:cNvCxnSpPr>
          <p:nvPr/>
        </p:nvCxnSpPr>
        <p:spPr>
          <a:xfrm>
            <a:off x="408901" y="3553227"/>
            <a:ext cx="0" cy="1419394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38" name="TextBox 31">
            <a:extLst>
              <a:ext uri="{FF2B5EF4-FFF2-40B4-BE49-F238E27FC236}">
                <a16:creationId xmlns:a16="http://schemas.microsoft.com/office/drawing/2014/main" id="{AE18684D-31C1-0240-FA71-D975EBDA5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811" y="3495092"/>
            <a:ext cx="7012644" cy="89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筛选符合条件的点并计算质心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90BD3E0A-4EBA-CAD9-3D36-22D2F4CFD50B}"/>
              </a:ext>
            </a:extLst>
          </p:cNvPr>
          <p:cNvSpPr/>
          <p:nvPr/>
        </p:nvSpPr>
        <p:spPr>
          <a:xfrm>
            <a:off x="721289" y="3834210"/>
            <a:ext cx="556776" cy="805375"/>
          </a:xfrm>
          <a:custGeom>
            <a:avLst/>
            <a:gdLst/>
            <a:ahLst/>
            <a:cxnLst/>
            <a:rect l="l" t="t" r="r" b="b"/>
            <a:pathLst>
              <a:path w="233576" h="346044">
                <a:moveTo>
                  <a:pt x="112436" y="0"/>
                </a:moveTo>
                <a:cubicBezTo>
                  <a:pt x="141828" y="420"/>
                  <a:pt x="164319" y="5113"/>
                  <a:pt x="179909" y="14078"/>
                </a:cubicBezTo>
                <a:cubicBezTo>
                  <a:pt x="195498" y="23043"/>
                  <a:pt x="206135" y="33761"/>
                  <a:pt x="211818" y="46233"/>
                </a:cubicBezTo>
                <a:cubicBezTo>
                  <a:pt x="217502" y="58705"/>
                  <a:pt x="220181" y="70411"/>
                  <a:pt x="219857" y="81351"/>
                </a:cubicBezTo>
                <a:cubicBezTo>
                  <a:pt x="220057" y="91496"/>
                  <a:pt x="217677" y="101852"/>
                  <a:pt x="212715" y="112420"/>
                </a:cubicBezTo>
                <a:cubicBezTo>
                  <a:pt x="207753" y="122988"/>
                  <a:pt x="199006" y="132359"/>
                  <a:pt x="186472" y="140536"/>
                </a:cubicBezTo>
                <a:cubicBezTo>
                  <a:pt x="173939" y="148712"/>
                  <a:pt x="156416" y="154286"/>
                  <a:pt x="133903" y="157257"/>
                </a:cubicBezTo>
                <a:lnTo>
                  <a:pt x="133903" y="158625"/>
                </a:lnTo>
                <a:cubicBezTo>
                  <a:pt x="151269" y="159660"/>
                  <a:pt x="167476" y="163523"/>
                  <a:pt x="182523" y="170214"/>
                </a:cubicBezTo>
                <a:cubicBezTo>
                  <a:pt x="197571" y="176905"/>
                  <a:pt x="209770" y="186595"/>
                  <a:pt x="219122" y="199284"/>
                </a:cubicBezTo>
                <a:cubicBezTo>
                  <a:pt x="228475" y="211973"/>
                  <a:pt x="233291" y="227831"/>
                  <a:pt x="233573" y="246860"/>
                </a:cubicBezTo>
                <a:cubicBezTo>
                  <a:pt x="233714" y="262771"/>
                  <a:pt x="229726" y="278254"/>
                  <a:pt x="221609" y="293308"/>
                </a:cubicBezTo>
                <a:cubicBezTo>
                  <a:pt x="213492" y="308362"/>
                  <a:pt x="200395" y="320825"/>
                  <a:pt x="182320" y="330696"/>
                </a:cubicBezTo>
                <a:cubicBezTo>
                  <a:pt x="164245" y="340567"/>
                  <a:pt x="140341" y="345683"/>
                  <a:pt x="110609" y="346044"/>
                </a:cubicBezTo>
                <a:cubicBezTo>
                  <a:pt x="85217" y="345706"/>
                  <a:pt x="64352" y="341764"/>
                  <a:pt x="48013" y="334220"/>
                </a:cubicBezTo>
                <a:cubicBezTo>
                  <a:pt x="31675" y="326675"/>
                  <a:pt x="19576" y="317555"/>
                  <a:pt x="11717" y="306860"/>
                </a:cubicBezTo>
                <a:cubicBezTo>
                  <a:pt x="3858" y="296164"/>
                  <a:pt x="-47" y="285921"/>
                  <a:pt x="1" y="276131"/>
                </a:cubicBezTo>
                <a:cubicBezTo>
                  <a:pt x="-9" y="268718"/>
                  <a:pt x="1725" y="262848"/>
                  <a:pt x="5201" y="258523"/>
                </a:cubicBezTo>
                <a:cubicBezTo>
                  <a:pt x="8678" y="254197"/>
                  <a:pt x="13955" y="251986"/>
                  <a:pt x="21032" y="251891"/>
                </a:cubicBezTo>
                <a:cubicBezTo>
                  <a:pt x="25328" y="251824"/>
                  <a:pt x="29195" y="252758"/>
                  <a:pt x="32633" y="254692"/>
                </a:cubicBezTo>
                <a:cubicBezTo>
                  <a:pt x="36072" y="256626"/>
                  <a:pt x="39367" y="259961"/>
                  <a:pt x="42520" y="264697"/>
                </a:cubicBezTo>
                <a:cubicBezTo>
                  <a:pt x="45187" y="268880"/>
                  <a:pt x="48083" y="273663"/>
                  <a:pt x="51207" y="279047"/>
                </a:cubicBezTo>
                <a:cubicBezTo>
                  <a:pt x="54331" y="284431"/>
                  <a:pt x="58141" y="290014"/>
                  <a:pt x="62637" y="295798"/>
                </a:cubicBezTo>
                <a:cubicBezTo>
                  <a:pt x="67733" y="304421"/>
                  <a:pt x="74112" y="311415"/>
                  <a:pt x="81774" y="316780"/>
                </a:cubicBezTo>
                <a:cubicBezTo>
                  <a:pt x="89435" y="322144"/>
                  <a:pt x="99352" y="324908"/>
                  <a:pt x="111522" y="325070"/>
                </a:cubicBezTo>
                <a:cubicBezTo>
                  <a:pt x="121681" y="325219"/>
                  <a:pt x="131735" y="322989"/>
                  <a:pt x="141684" y="318378"/>
                </a:cubicBezTo>
                <a:cubicBezTo>
                  <a:pt x="151633" y="313768"/>
                  <a:pt x="159931" y="305880"/>
                  <a:pt x="166579" y="294714"/>
                </a:cubicBezTo>
                <a:cubicBezTo>
                  <a:pt x="173227" y="283548"/>
                  <a:pt x="176679" y="268206"/>
                  <a:pt x="176937" y="248689"/>
                </a:cubicBezTo>
                <a:cubicBezTo>
                  <a:pt x="176555" y="227848"/>
                  <a:pt x="171268" y="211699"/>
                  <a:pt x="161077" y="200242"/>
                </a:cubicBezTo>
                <a:cubicBezTo>
                  <a:pt x="150886" y="188785"/>
                  <a:pt x="138081" y="180835"/>
                  <a:pt x="122662" y="176391"/>
                </a:cubicBezTo>
                <a:cubicBezTo>
                  <a:pt x="107243" y="171947"/>
                  <a:pt x="91502" y="169824"/>
                  <a:pt x="75439" y="170022"/>
                </a:cubicBezTo>
                <a:lnTo>
                  <a:pt x="75439" y="150419"/>
                </a:lnTo>
                <a:cubicBezTo>
                  <a:pt x="91355" y="149891"/>
                  <a:pt x="106069" y="147186"/>
                  <a:pt x="119580" y="142304"/>
                </a:cubicBezTo>
                <a:cubicBezTo>
                  <a:pt x="133091" y="137423"/>
                  <a:pt x="143988" y="129873"/>
                  <a:pt x="152272" y="119655"/>
                </a:cubicBezTo>
                <a:cubicBezTo>
                  <a:pt x="160555" y="109436"/>
                  <a:pt x="164815" y="96059"/>
                  <a:pt x="165050" y="79522"/>
                </a:cubicBezTo>
                <a:cubicBezTo>
                  <a:pt x="165048" y="63274"/>
                  <a:pt x="160471" y="49571"/>
                  <a:pt x="151317" y="38413"/>
                </a:cubicBezTo>
                <a:cubicBezTo>
                  <a:pt x="142163" y="27254"/>
                  <a:pt x="128441" y="21441"/>
                  <a:pt x="110152" y="20974"/>
                </a:cubicBezTo>
                <a:cubicBezTo>
                  <a:pt x="96430" y="21241"/>
                  <a:pt x="85047" y="25396"/>
                  <a:pt x="76003" y="33439"/>
                </a:cubicBezTo>
                <a:cubicBezTo>
                  <a:pt x="66959" y="41481"/>
                  <a:pt x="60370" y="51811"/>
                  <a:pt x="56236" y="64427"/>
                </a:cubicBezTo>
                <a:cubicBezTo>
                  <a:pt x="53341" y="72975"/>
                  <a:pt x="49873" y="79665"/>
                  <a:pt x="45835" y="84496"/>
                </a:cubicBezTo>
                <a:cubicBezTo>
                  <a:pt x="41796" y="89327"/>
                  <a:pt x="35357" y="91786"/>
                  <a:pt x="26518" y="91872"/>
                </a:cubicBezTo>
                <a:cubicBezTo>
                  <a:pt x="20117" y="91748"/>
                  <a:pt x="15317" y="89480"/>
                  <a:pt x="12116" y="85068"/>
                </a:cubicBezTo>
                <a:cubicBezTo>
                  <a:pt x="8916" y="80656"/>
                  <a:pt x="7316" y="74843"/>
                  <a:pt x="7316" y="67629"/>
                </a:cubicBezTo>
                <a:cubicBezTo>
                  <a:pt x="7403" y="57723"/>
                  <a:pt x="11648" y="47609"/>
                  <a:pt x="20048" y="37289"/>
                </a:cubicBezTo>
                <a:cubicBezTo>
                  <a:pt x="28449" y="26968"/>
                  <a:pt x="40480" y="18249"/>
                  <a:pt x="56141" y="11130"/>
                </a:cubicBezTo>
                <a:cubicBezTo>
                  <a:pt x="71802" y="4012"/>
                  <a:pt x="90567" y="302"/>
                  <a:pt x="112436" y="0"/>
                </a:cubicBezTo>
                <a:close/>
              </a:path>
            </a:pathLst>
          </a:custGeom>
          <a:solidFill>
            <a:schemeClr val="accent1"/>
          </a:solidFill>
          <a:ln w="635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972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B6886BC1-3A02-073B-B45B-E4C29334A622}"/>
              </a:ext>
            </a:extLst>
          </p:cNvPr>
          <p:cNvSpPr/>
          <p:nvPr/>
        </p:nvSpPr>
        <p:spPr>
          <a:xfrm>
            <a:off x="834803" y="4067760"/>
            <a:ext cx="956846" cy="805375"/>
          </a:xfrm>
          <a:prstGeom prst="triangle">
            <a:avLst>
              <a:gd name="adj" fmla="val 66347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972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113F956B-41A5-484A-A686-FA7151EAB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35529"/>
              </p:ext>
            </p:extLst>
          </p:nvPr>
        </p:nvGraphicFramePr>
        <p:xfrm>
          <a:off x="1791649" y="4016494"/>
          <a:ext cx="1986008" cy="93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14400" imgH="431800" progId="Equation.DSMT4">
                  <p:embed/>
                </p:oleObj>
              </mc:Choice>
              <mc:Fallback>
                <p:oleObj r:id="rId7" imgW="914400" imgH="431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1649" y="4016494"/>
                        <a:ext cx="1986008" cy="937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BDDF50BA-90A5-E6F5-71F8-A5160499F6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343631"/>
              </p:ext>
            </p:extLst>
          </p:nvPr>
        </p:nvGraphicFramePr>
        <p:xfrm>
          <a:off x="4422596" y="4016494"/>
          <a:ext cx="1986008" cy="93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914400" imgH="431800" progId="Equation.DSMT4">
                  <p:embed/>
                </p:oleObj>
              </mc:Choice>
              <mc:Fallback>
                <p:oleObj r:id="rId9" imgW="914400" imgH="431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596" y="4016494"/>
                        <a:ext cx="1986008" cy="937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8DFF8137-36F7-E241-D086-AEE71C02BC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142863"/>
              </p:ext>
            </p:extLst>
          </p:nvPr>
        </p:nvGraphicFramePr>
        <p:xfrm>
          <a:off x="7053543" y="4057213"/>
          <a:ext cx="1655006" cy="93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761669" imgH="431613" progId="Equation.DSMT4">
                  <p:embed/>
                </p:oleObj>
              </mc:Choice>
              <mc:Fallback>
                <p:oleObj r:id="rId11" imgW="761669" imgH="431613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3543" y="4057213"/>
                        <a:ext cx="1655006" cy="937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矩形 75">
            <a:extLst>
              <a:ext uri="{FF2B5EF4-FFF2-40B4-BE49-F238E27FC236}">
                <a16:creationId xmlns:a16="http://schemas.microsoft.com/office/drawing/2014/main" id="{799D6C99-A289-F6DD-F2E1-712D22ACE723}"/>
              </a:ext>
            </a:extLst>
          </p:cNvPr>
          <p:cNvSpPr/>
          <p:nvPr/>
        </p:nvSpPr>
        <p:spPr>
          <a:xfrm>
            <a:off x="408900" y="5108124"/>
            <a:ext cx="11435013" cy="117162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972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HK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95045866-B937-3902-D9A2-13B9C97D3EFD}"/>
              </a:ext>
            </a:extLst>
          </p:cNvPr>
          <p:cNvCxnSpPr>
            <a:cxnSpLocks/>
          </p:cNvCxnSpPr>
          <p:nvPr/>
        </p:nvCxnSpPr>
        <p:spPr>
          <a:xfrm>
            <a:off x="408901" y="5108123"/>
            <a:ext cx="0" cy="1122762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78" name="TextBox 31">
            <a:extLst>
              <a:ext uri="{FF2B5EF4-FFF2-40B4-BE49-F238E27FC236}">
                <a16:creationId xmlns:a16="http://schemas.microsoft.com/office/drawing/2014/main" id="{26DEDF11-D64B-B2BA-FF99-BDE30152F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811" y="5099416"/>
            <a:ext cx="7012644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根据质心坐标生成比例控制命令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8E106B7-912A-C123-E08C-0F53F8DAEBE5}"/>
              </a:ext>
            </a:extLst>
          </p:cNvPr>
          <p:cNvGrpSpPr/>
          <p:nvPr/>
        </p:nvGrpSpPr>
        <p:grpSpPr>
          <a:xfrm>
            <a:off x="554821" y="4497500"/>
            <a:ext cx="1236828" cy="1955390"/>
            <a:chOff x="554821" y="4596356"/>
            <a:chExt cx="1236828" cy="1955390"/>
          </a:xfrm>
        </p:grpSpPr>
        <p:sp>
          <p:nvSpPr>
            <p:cNvPr id="75" name="TextBox 31">
              <a:extLst>
                <a:ext uri="{FF2B5EF4-FFF2-40B4-BE49-F238E27FC236}">
                  <a16:creationId xmlns:a16="http://schemas.microsoft.com/office/drawing/2014/main" id="{ABE57E41-0221-86D5-14D4-CB4A38C41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821" y="4596356"/>
              <a:ext cx="947842" cy="1955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790A59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微软雅黑" panose="020B0503020204020204" pitchFamily="34" charset="-122"/>
                  <a:cs typeface="Aharoni" panose="02010803020104030203" pitchFamily="2" charset="-79"/>
                </a:rPr>
                <a:t>4</a:t>
              </a:r>
              <a:endPara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790A59"/>
                </a:solidFill>
                <a:effectLst/>
                <a:uLnTx/>
                <a:uFillTx/>
                <a:latin typeface="Bookman Old Style" panose="02050604050505020204" pitchFamily="18" charset="0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BD674553-52F5-A6E4-1A77-C97B00BE27DF}"/>
                </a:ext>
              </a:extLst>
            </p:cNvPr>
            <p:cNvSpPr/>
            <p:nvPr/>
          </p:nvSpPr>
          <p:spPr>
            <a:xfrm>
              <a:off x="834803" y="5573228"/>
              <a:ext cx="956846" cy="805375"/>
            </a:xfrm>
            <a:prstGeom prst="triangle">
              <a:avLst>
                <a:gd name="adj" fmla="val 66347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972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3C900733-D8F4-8F8F-B829-D8B9FC4DD4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035345"/>
              </p:ext>
            </p:extLst>
          </p:nvPr>
        </p:nvGraphicFramePr>
        <p:xfrm>
          <a:off x="1764685" y="5662185"/>
          <a:ext cx="3098971" cy="581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219200" imgH="228600" progId="Equation.DSMT4">
                  <p:embed/>
                </p:oleObj>
              </mc:Choice>
              <mc:Fallback>
                <p:oleObj r:id="rId13" imgW="12192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4685" y="5662185"/>
                        <a:ext cx="3098971" cy="5810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CC78FA97-2F91-861C-15A1-C5C592C937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251855"/>
              </p:ext>
            </p:extLst>
          </p:nvPr>
        </p:nvGraphicFramePr>
        <p:xfrm>
          <a:off x="5806121" y="5662185"/>
          <a:ext cx="1710890" cy="581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672808" imgH="228501" progId="Equation.DSMT4">
                  <p:embed/>
                </p:oleObj>
              </mc:Choice>
              <mc:Fallback>
                <p:oleObj r:id="rId15" imgW="672808" imgH="22850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6121" y="5662185"/>
                        <a:ext cx="1710890" cy="5810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5" name="图片 94">
            <a:extLst>
              <a:ext uri="{FF2B5EF4-FFF2-40B4-BE49-F238E27FC236}">
                <a16:creationId xmlns:a16="http://schemas.microsoft.com/office/drawing/2014/main" id="{8F2321C4-EA46-D5DD-1989-2D298B8D476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372" t="10452" r="46568" b="7809"/>
          <a:stretch/>
        </p:blipFill>
        <p:spPr>
          <a:xfrm>
            <a:off x="1253048" y="1552672"/>
            <a:ext cx="222421" cy="38934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99F025C0-BF5F-0297-AC1E-C9A9671727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7910" y="6442121"/>
            <a:ext cx="2000529" cy="247685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928D68C-9A87-EC5C-25AF-361F0A9A24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03178" y="6461428"/>
            <a:ext cx="2000529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820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770046;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0A59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5898</TotalTime>
  <Words>957</Words>
  <Application>Microsoft Office PowerPoint</Application>
  <PresentationFormat>宽屏</PresentationFormat>
  <Paragraphs>137</Paragraphs>
  <Slides>16</Slides>
  <Notes>5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微软雅黑</vt:lpstr>
      <vt:lpstr>Arial</vt:lpstr>
      <vt:lpstr>Bookman Old Style</vt:lpstr>
      <vt:lpstr>Calibri</vt:lpstr>
      <vt:lpstr>Times New Roman</vt:lpstr>
      <vt:lpstr>Wingdings</vt:lpstr>
      <vt:lpstr>Office 主题​​</vt:lpstr>
      <vt:lpstr>Equation.DSMT4</vt:lpstr>
      <vt:lpstr>PowerPoint 演示文稿</vt:lpstr>
      <vt:lpstr>PowerPoint 演示文稿</vt:lpstr>
      <vt:lpstr>PowerPoint 演示文稿</vt:lpstr>
      <vt:lpstr>思路亮点</vt:lpstr>
      <vt:lpstr>任务流程</vt:lpstr>
      <vt:lpstr>PowerPoint 演示文稿</vt:lpstr>
      <vt:lpstr>PowerPoint 演示文稿</vt:lpstr>
      <vt:lpstr>实时跟踪 </vt:lpstr>
      <vt:lpstr>实时跟踪 </vt:lpstr>
      <vt:lpstr>实时跟踪</vt:lpstr>
      <vt:lpstr>示教导航 </vt:lpstr>
      <vt:lpstr>PowerPoint 演示文稿</vt:lpstr>
      <vt:lpstr>精确抓取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论文答辩报告</dc:title>
  <dc:creator>辉强 林</dc:creator>
  <cp:lastModifiedBy>雨杉 姜</cp:lastModifiedBy>
  <cp:revision>702</cp:revision>
  <dcterms:created xsi:type="dcterms:W3CDTF">2023-04-21T05:46:27Z</dcterms:created>
  <dcterms:modified xsi:type="dcterms:W3CDTF">2024-06-12T17:13:52Z</dcterms:modified>
</cp:coreProperties>
</file>